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  <p:sldMasterId id="2147483697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89" r:id="rId11"/>
    <p:sldId id="290" r:id="rId12"/>
    <p:sldId id="263" r:id="rId13"/>
    <p:sldId id="293" r:id="rId14"/>
    <p:sldId id="294" r:id="rId15"/>
    <p:sldId id="299" r:id="rId16"/>
    <p:sldId id="266" r:id="rId17"/>
    <p:sldId id="267" r:id="rId18"/>
    <p:sldId id="273" r:id="rId19"/>
    <p:sldId id="268" r:id="rId20"/>
    <p:sldId id="274" r:id="rId21"/>
    <p:sldId id="269" r:id="rId22"/>
    <p:sldId id="292" r:id="rId23"/>
    <p:sldId id="303" r:id="rId24"/>
    <p:sldId id="291" r:id="rId25"/>
    <p:sldId id="276" r:id="rId26"/>
    <p:sldId id="270" r:id="rId27"/>
    <p:sldId id="271" r:id="rId28"/>
    <p:sldId id="305" r:id="rId29"/>
    <p:sldId id="272" r:id="rId30"/>
    <p:sldId id="304" r:id="rId31"/>
    <p:sldId id="295" r:id="rId32"/>
    <p:sldId id="296" r:id="rId33"/>
    <p:sldId id="297" r:id="rId34"/>
    <p:sldId id="298" r:id="rId35"/>
    <p:sldId id="300" r:id="rId36"/>
    <p:sldId id="301" r:id="rId37"/>
    <p:sldId id="302" r:id="rId38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E40F6AE0-0452-47DD-9F0B-C59A7CB63810}">
          <p14:sldIdLst>
            <p14:sldId id="256"/>
            <p14:sldId id="257"/>
          </p14:sldIdLst>
        </p14:section>
        <p14:section name="소임공제 개요 및 구성" id="{22DD8333-A9C2-464B-A677-EEAB025C6B35}">
          <p14:sldIdLst>
            <p14:sldId id="258"/>
            <p14:sldId id="259"/>
            <p14:sldId id="260"/>
            <p14:sldId id="261"/>
            <p14:sldId id="262"/>
            <p14:sldId id="289"/>
            <p14:sldId id="290"/>
            <p14:sldId id="263"/>
            <p14:sldId id="293"/>
            <p14:sldId id="294"/>
            <p14:sldId id="299"/>
          </p14:sldIdLst>
        </p14:section>
        <p14:section name="사찰담당 User Manual" id="{021A0323-1F0E-4FA7-8C66-11757FAB635E}">
          <p14:sldIdLst>
            <p14:sldId id="266"/>
            <p14:sldId id="267"/>
            <p14:sldId id="273"/>
            <p14:sldId id="268"/>
            <p14:sldId id="274"/>
            <p14:sldId id="269"/>
            <p14:sldId id="292"/>
            <p14:sldId id="303"/>
            <p14:sldId id="291"/>
            <p14:sldId id="276"/>
            <p14:sldId id="270"/>
            <p14:sldId id="271"/>
            <p14:sldId id="305"/>
            <p14:sldId id="272"/>
            <p14:sldId id="304"/>
            <p14:sldId id="295"/>
            <p14:sldId id="296"/>
            <p14:sldId id="297"/>
            <p14:sldId id="298"/>
            <p14:sldId id="300"/>
            <p14:sldId id="301"/>
            <p14:sldId id="302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37A5D"/>
    <a:srgbClr val="FFDF79"/>
    <a:srgbClr val="CDEEFF"/>
    <a:srgbClr val="7DD4FF"/>
    <a:srgbClr val="FFFFCC"/>
    <a:srgbClr val="336699"/>
    <a:srgbClr val="003366"/>
    <a:srgbClr val="E2662E"/>
    <a:srgbClr val="C1390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간지_2_h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8233" cy="3931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167718" y="2228851"/>
            <a:ext cx="4813300" cy="1470422"/>
          </a:xfrm>
        </p:spPr>
        <p:txBody>
          <a:bodyPr/>
          <a:lstStyle>
            <a:lvl1pPr algn="r">
              <a:defRPr sz="1500" b="1">
                <a:latin typeface="+mn-ea"/>
                <a:ea typeface="+mn-ea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1162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251885" y="4273154"/>
            <a:ext cx="8640233" cy="506015"/>
          </a:xfrm>
        </p:spPr>
        <p:txBody>
          <a:bodyPr anchor="b"/>
          <a:lstStyle>
            <a:lvl1pPr marL="0" indent="0">
              <a:buFontTx/>
              <a:buNone/>
              <a:defRPr sz="1350"/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xmlns="" val="408222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1558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1909074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1885" y="458391"/>
            <a:ext cx="4218516" cy="348019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73600" y="458391"/>
            <a:ext cx="4218517" cy="348019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0402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9911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616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06558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335785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47473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4806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28885" y="-1191"/>
            <a:ext cx="2163233" cy="393977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39185" y="-1191"/>
            <a:ext cx="6286500" cy="39397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64716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185" y="-1191"/>
            <a:ext cx="6733116" cy="3512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251885" y="458391"/>
            <a:ext cx="4218516" cy="348019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73600" y="458391"/>
            <a:ext cx="4218517" cy="348019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28486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1132017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3684100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789156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1885" y="458391"/>
            <a:ext cx="4218516" cy="348019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73600" y="458391"/>
            <a:ext cx="4218517" cy="348019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2826874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693128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1515972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26011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3847002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753402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4031251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31000" y="1191"/>
            <a:ext cx="2161117" cy="393739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45533" y="1191"/>
            <a:ext cx="6282267" cy="393739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</p:spTree>
    <p:extLst>
      <p:ext uri="{BB962C8B-B14F-4D97-AF65-F5344CB8AC3E}">
        <p14:creationId xmlns:p14="http://schemas.microsoft.com/office/powerpoint/2010/main" xmlns="" val="585977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840" y="623434"/>
            <a:ext cx="8665029" cy="1470422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39290" y="3433349"/>
            <a:ext cx="4733110" cy="3254833"/>
          </a:xfrm>
        </p:spPr>
        <p:txBody>
          <a:bodyPr/>
          <a:lstStyle>
            <a:lvl1pPr marL="0" indent="0" algn="ctr">
              <a:buNone/>
              <a:defRPr sz="135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5327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039290" y="2130028"/>
            <a:ext cx="5418909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39290" y="3886200"/>
            <a:ext cx="4733110" cy="1752600"/>
          </a:xfrm>
        </p:spPr>
        <p:txBody>
          <a:bodyPr/>
          <a:lstStyle>
            <a:lvl1pPr marL="0" indent="0" algn="ctr">
              <a:buNone/>
              <a:defRPr sz="135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27399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337389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3407664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891367" y="3496866"/>
            <a:ext cx="2897717" cy="188952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992285" y="3496866"/>
            <a:ext cx="2899833" cy="188952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7352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297701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745424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810503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0241878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22162673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07168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3517" y="2821782"/>
            <a:ext cx="1498600" cy="256460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891367" y="2821782"/>
            <a:ext cx="4298951" cy="256460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659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 userDrawn="1"/>
        </p:nvSpPr>
        <p:spPr>
          <a:xfrm>
            <a:off x="0" y="-1196"/>
            <a:ext cx="9144000" cy="369277"/>
          </a:xfrm>
          <a:prstGeom prst="rect">
            <a:avLst/>
          </a:prstGeom>
          <a:gradFill flip="none" rotWithShape="1">
            <a:gsLst>
              <a:gs pos="0">
                <a:srgbClr val="5B9BD5">
                  <a:lumMod val="75000"/>
                  <a:shade val="30000"/>
                  <a:satMod val="115000"/>
                </a:srgbClr>
              </a:gs>
              <a:gs pos="50000">
                <a:srgbClr val="5B9BD5">
                  <a:lumMod val="75000"/>
                  <a:shade val="67500"/>
                  <a:satMod val="115000"/>
                </a:srgbClr>
              </a:gs>
              <a:gs pos="100000">
                <a:srgbClr val="5B9BD5">
                  <a:lumMod val="75000"/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0602" name="Text Box 10"/>
          <p:cNvSpPr txBox="1">
            <a:spLocks noChangeArrowheads="1"/>
          </p:cNvSpPr>
          <p:nvPr userDrawn="1"/>
        </p:nvSpPr>
        <p:spPr bwMode="auto">
          <a:xfrm>
            <a:off x="4114800" y="6722805"/>
            <a:ext cx="91440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>
            <a:lvl1pPr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fld id="{1ABE474C-2310-4621-BAE1-E17061CE3683}" type="slidenum">
              <a:rPr lang="en-US" altLang="ko-KR" sz="600">
                <a:solidFill>
                  <a:srgbClr val="777777"/>
                </a:solidFill>
                <a:latin typeface="+mn-ea"/>
                <a:ea typeface="+mn-ea"/>
              </a:rPr>
              <a:pPr algn="ctr" eaLnBrk="1" hangingPunct="1">
                <a:spcBef>
                  <a:spcPct val="50000"/>
                </a:spcBef>
                <a:buFontTx/>
                <a:buNone/>
              </a:pPr>
              <a:t>‹#›</a:t>
            </a:fld>
            <a:endParaRPr lang="en-US" altLang="ko-KR" sz="600" dirty="0">
              <a:solidFill>
                <a:srgbClr val="777777"/>
              </a:solidFill>
              <a:latin typeface="+mn-ea"/>
              <a:ea typeface="+mn-ea"/>
            </a:endParaRPr>
          </a:p>
        </p:txBody>
      </p:sp>
      <p:sp>
        <p:nvSpPr>
          <p:cNvPr id="102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239185" y="-1191"/>
            <a:ext cx="6733116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885" y="458391"/>
            <a:ext cx="8640233" cy="348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110604" name="Line 12"/>
          <p:cNvSpPr>
            <a:spLocks noChangeShapeType="1"/>
          </p:cNvSpPr>
          <p:nvPr userDrawn="1"/>
        </p:nvSpPr>
        <p:spPr bwMode="auto">
          <a:xfrm>
            <a:off x="251885" y="6608918"/>
            <a:ext cx="8640233" cy="0"/>
          </a:xfrm>
          <a:prstGeom prst="line">
            <a:avLst/>
          </a:prstGeom>
          <a:noFill/>
          <a:ln w="9525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sz="1350">
              <a:latin typeface="+mn-ea"/>
              <a:ea typeface="+mn-ea"/>
            </a:endParaRPr>
          </a:p>
        </p:txBody>
      </p:sp>
      <p:pic>
        <p:nvPicPr>
          <p:cNvPr id="1031" name="Picture 3" descr="aa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3406" y="6649333"/>
            <a:ext cx="780098" cy="188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404" y="6633998"/>
            <a:ext cx="1001102" cy="20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267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+mn-ea"/>
          <a:ea typeface="+mn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5pPr>
      <a:lvl6pPr marL="3429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6pPr>
      <a:lvl7pPr marL="6858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7pPr>
      <a:lvl8pPr marL="10287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8pPr>
      <a:lvl9pPr marL="13716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171450" indent="-171450" algn="l" rtl="0" eaLnBrk="0" fontAlgn="base" latinLnBrk="1" hangingPunct="0">
        <a:spcBef>
          <a:spcPct val="20000"/>
        </a:spcBef>
        <a:spcAft>
          <a:spcPct val="0"/>
        </a:spcAft>
        <a:buAutoNum type="arabicPeriod"/>
        <a:defRPr kumimoji="1" sz="900" b="1">
          <a:solidFill>
            <a:schemeClr val="tx1"/>
          </a:solidFill>
          <a:latin typeface="+mn-ea"/>
          <a:ea typeface="+mn-ea"/>
          <a:cs typeface="+mn-cs"/>
        </a:defRPr>
      </a:lvl1pPr>
      <a:lvl2pPr marL="385763" indent="-142875" algn="l" rtl="0" eaLnBrk="0" fontAlgn="base" latinLnBrk="1" hangingPunct="0">
        <a:spcBef>
          <a:spcPct val="20000"/>
        </a:spcBef>
        <a:spcAft>
          <a:spcPct val="0"/>
        </a:spcAft>
        <a:buAutoNum type="arabicPeriod"/>
        <a:defRPr kumimoji="1" sz="750" b="1">
          <a:solidFill>
            <a:schemeClr val="tx1"/>
          </a:solidFill>
          <a:latin typeface="+mn-ea"/>
          <a:ea typeface="+mn-ea"/>
        </a:defRPr>
      </a:lvl2pPr>
      <a:lvl3pPr marL="666750" indent="-128588" algn="l" rtl="0" eaLnBrk="0" fontAlgn="base" latinLnBrk="1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umimoji="1" sz="675">
          <a:solidFill>
            <a:schemeClr val="tx1"/>
          </a:solidFill>
          <a:latin typeface="+mn-ea"/>
          <a:ea typeface="+mn-ea"/>
        </a:defRPr>
      </a:lvl3pPr>
      <a:lvl4pPr marL="937022" indent="-142875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−"/>
        <a:defRPr kumimoji="1" sz="675">
          <a:solidFill>
            <a:schemeClr val="tx1"/>
          </a:solidFill>
          <a:latin typeface="+mn-ea"/>
          <a:ea typeface="+mn-ea"/>
        </a:defRPr>
      </a:lvl4pPr>
      <a:lvl5pPr marL="1200150" indent="-128588" algn="l" rtl="0" eaLnBrk="0" fontAlgn="base" latinLnBrk="1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kumimoji="1" sz="675">
          <a:solidFill>
            <a:schemeClr val="tx1"/>
          </a:solidFill>
          <a:latin typeface="+mn-ea"/>
          <a:ea typeface="+mn-ea"/>
        </a:defRPr>
      </a:lvl5pPr>
      <a:lvl6pPr marL="15430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6pPr>
      <a:lvl7pPr marL="18859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7pPr>
      <a:lvl8pPr marL="22288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8pPr>
      <a:lvl9pPr marL="25717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5533" y="1191"/>
            <a:ext cx="8585200" cy="35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61458" name="Text Box 18"/>
          <p:cNvSpPr txBox="1">
            <a:spLocks noChangeArrowheads="1"/>
          </p:cNvSpPr>
          <p:nvPr userDrawn="1"/>
        </p:nvSpPr>
        <p:spPr bwMode="auto">
          <a:xfrm>
            <a:off x="1403352" y="6723632"/>
            <a:ext cx="2976033" cy="8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525">
                <a:solidFill>
                  <a:srgbClr val="4D4D4D"/>
                </a:solidFill>
                <a:latin typeface="맑은 고딕" pitchFamily="50" charset="-127"/>
                <a:ea typeface="맑은 고딕" pitchFamily="50" charset="-127"/>
              </a:rPr>
              <a:t>copyright ⓒ2008 webcash All rights reserved.</a:t>
            </a:r>
          </a:p>
        </p:txBody>
      </p:sp>
      <p:sp>
        <p:nvSpPr>
          <p:cNvPr id="61459" name="Text Box 19"/>
          <p:cNvSpPr txBox="1">
            <a:spLocks noChangeArrowheads="1"/>
          </p:cNvSpPr>
          <p:nvPr userDrawn="1"/>
        </p:nvSpPr>
        <p:spPr bwMode="auto">
          <a:xfrm>
            <a:off x="4114800" y="6722805"/>
            <a:ext cx="914400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>
            <a:lvl1pPr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847725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8477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fld id="{E66B7F18-0DA5-4AD6-A809-D593C555772C}" type="slidenum">
              <a:rPr lang="en-US" altLang="ko-KR" sz="600">
                <a:solidFill>
                  <a:srgbClr val="77777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eaLnBrk="1" hangingPunct="1">
                <a:spcBef>
                  <a:spcPct val="50000"/>
                </a:spcBef>
                <a:buFontTx/>
                <a:buNone/>
              </a:pPr>
              <a:t>‹#›</a:t>
            </a:fld>
            <a:endParaRPr lang="en-US" altLang="ko-KR" sz="600">
              <a:solidFill>
                <a:srgbClr val="77777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4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35600" y="6669882"/>
            <a:ext cx="3471333" cy="135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6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/>
              <a:t>현재단계명 작성</a:t>
            </a:r>
          </a:p>
        </p:txBody>
      </p:sp>
      <p:sp>
        <p:nvSpPr>
          <p:cNvPr id="61461" name="Line 21"/>
          <p:cNvSpPr>
            <a:spLocks noChangeShapeType="1"/>
          </p:cNvSpPr>
          <p:nvPr userDrawn="1"/>
        </p:nvSpPr>
        <p:spPr bwMode="auto">
          <a:xfrm>
            <a:off x="251885" y="6669881"/>
            <a:ext cx="8640233" cy="0"/>
          </a:xfrm>
          <a:prstGeom prst="line">
            <a:avLst/>
          </a:prstGeom>
          <a:noFill/>
          <a:ln w="9525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sz="1350"/>
          </a:p>
        </p:txBody>
      </p:sp>
      <p:sp>
        <p:nvSpPr>
          <p:cNvPr id="205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885" y="458391"/>
            <a:ext cx="8640233" cy="348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pic>
        <p:nvPicPr>
          <p:cNvPr id="2056" name="Picture 24" descr="ci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885" y="6690122"/>
            <a:ext cx="984249" cy="113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4142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3429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6858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0287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371600" algn="l" rtl="0" fontAlgn="base" latinLnBrk="1">
        <a:spcBef>
          <a:spcPct val="0"/>
        </a:spcBef>
        <a:spcAft>
          <a:spcPct val="0"/>
        </a:spcAft>
        <a:defRPr kumimoji="1" sz="12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171450" indent="-171450" algn="l" rtl="0" eaLnBrk="0" fontAlgn="base" latinLnBrk="1" hangingPunct="0">
        <a:spcBef>
          <a:spcPct val="20000"/>
        </a:spcBef>
        <a:spcAft>
          <a:spcPct val="0"/>
        </a:spcAft>
        <a:buAutoNum type="arabicPeriod"/>
        <a:defRPr kumimoji="1" sz="900" b="1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42875" algn="l" rtl="0" eaLnBrk="0" fontAlgn="base" latinLnBrk="1" hangingPunct="0">
        <a:spcBef>
          <a:spcPct val="20000"/>
        </a:spcBef>
        <a:spcAft>
          <a:spcPct val="0"/>
        </a:spcAft>
        <a:buAutoNum type="arabicPeriod"/>
        <a:defRPr kumimoji="1" sz="750" b="1">
          <a:solidFill>
            <a:schemeClr val="tx1"/>
          </a:solidFill>
          <a:latin typeface="+mn-lt"/>
          <a:ea typeface="+mn-ea"/>
        </a:defRPr>
      </a:lvl2pPr>
      <a:lvl3pPr marL="666750" indent="-128588" algn="l" rtl="0" eaLnBrk="0" fontAlgn="base" latinLnBrk="1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umimoji="1" sz="675">
          <a:solidFill>
            <a:schemeClr val="tx1"/>
          </a:solidFill>
          <a:latin typeface="+mn-lt"/>
          <a:ea typeface="+mn-ea"/>
        </a:defRPr>
      </a:lvl3pPr>
      <a:lvl4pPr marL="937022" indent="-142875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−"/>
        <a:defRPr kumimoji="1" sz="675">
          <a:solidFill>
            <a:schemeClr val="tx1"/>
          </a:solidFill>
          <a:latin typeface="+mn-lt"/>
          <a:ea typeface="+mn-ea"/>
        </a:defRPr>
      </a:lvl4pPr>
      <a:lvl5pPr marL="1200150" indent="-128588" algn="l" rtl="0" eaLnBrk="0" fontAlgn="base" latinLnBrk="1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5pPr>
      <a:lvl6pPr marL="15430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6pPr>
      <a:lvl7pPr marL="18859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7pPr>
      <a:lvl8pPr marL="22288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8pPr>
      <a:lvl9pPr marL="25717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 userDrawn="1"/>
        </p:nvSpPr>
        <p:spPr>
          <a:xfrm>
            <a:off x="0" y="-1196"/>
            <a:ext cx="9144000" cy="454042"/>
          </a:xfrm>
          <a:prstGeom prst="rect">
            <a:avLst/>
          </a:prstGeom>
          <a:gradFill flip="none" rotWithShape="1">
            <a:gsLst>
              <a:gs pos="0">
                <a:srgbClr val="5B9BD5">
                  <a:lumMod val="75000"/>
                  <a:shade val="30000"/>
                  <a:satMod val="115000"/>
                </a:srgbClr>
              </a:gs>
              <a:gs pos="50000">
                <a:srgbClr val="5B9BD5">
                  <a:lumMod val="75000"/>
                  <a:shade val="67500"/>
                  <a:satMod val="115000"/>
                </a:srgbClr>
              </a:gs>
              <a:gs pos="100000">
                <a:srgbClr val="5B9BD5">
                  <a:lumMod val="75000"/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19" descr="부간지_2_h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92941"/>
            <a:ext cx="9144000" cy="506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891367" y="1925300"/>
            <a:ext cx="6000751" cy="47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91367" y="2672111"/>
            <a:ext cx="6000751" cy="1889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</p:txBody>
      </p:sp>
      <p:sp>
        <p:nvSpPr>
          <p:cNvPr id="117773" name="Line 13"/>
          <p:cNvSpPr>
            <a:spLocks noChangeShapeType="1"/>
          </p:cNvSpPr>
          <p:nvPr userDrawn="1"/>
        </p:nvSpPr>
        <p:spPr bwMode="auto">
          <a:xfrm>
            <a:off x="0" y="478631"/>
            <a:ext cx="9144000" cy="0"/>
          </a:xfrm>
          <a:prstGeom prst="line">
            <a:avLst/>
          </a:prstGeom>
          <a:noFill/>
          <a:ln w="9525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sz="1350"/>
          </a:p>
        </p:txBody>
      </p:sp>
      <p:sp>
        <p:nvSpPr>
          <p:cNvPr id="117776" name="Line 16"/>
          <p:cNvSpPr>
            <a:spLocks noChangeShapeType="1"/>
          </p:cNvSpPr>
          <p:nvPr userDrawn="1"/>
        </p:nvSpPr>
        <p:spPr bwMode="auto">
          <a:xfrm>
            <a:off x="3009901" y="2495330"/>
            <a:ext cx="588221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sz="1350"/>
          </a:p>
        </p:txBody>
      </p:sp>
      <p:sp>
        <p:nvSpPr>
          <p:cNvPr id="9" name="TextBox 8"/>
          <p:cNvSpPr txBox="1"/>
          <p:nvPr userDrawn="1"/>
        </p:nvSpPr>
        <p:spPr>
          <a:xfrm>
            <a:off x="-3" y="43540"/>
            <a:ext cx="2513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0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맑은 고딕" panose="020F0502020204030204"/>
              </a:rPr>
              <a:t>대한불교조계종 소임공제</a:t>
            </a:r>
          </a:p>
        </p:txBody>
      </p:sp>
    </p:spTree>
    <p:extLst>
      <p:ext uri="{BB962C8B-B14F-4D97-AF65-F5344CB8AC3E}">
        <p14:creationId xmlns:p14="http://schemas.microsoft.com/office/powerpoint/2010/main" xmlns="" val="207578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9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5pPr>
      <a:lvl6pPr marL="342900" algn="l" rtl="0" fontAlgn="base" latinLnBrk="1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6pPr>
      <a:lvl7pPr marL="685800" algn="l" rtl="0" fontAlgn="base" latinLnBrk="1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7pPr>
      <a:lvl8pPr marL="1028700" algn="l" rtl="0" fontAlgn="base" latinLnBrk="1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8pPr>
      <a:lvl9pPr marL="1371600" algn="l" rtl="0" fontAlgn="base" latinLnBrk="1">
        <a:spcBef>
          <a:spcPct val="0"/>
        </a:spcBef>
        <a:spcAft>
          <a:spcPct val="0"/>
        </a:spcAft>
        <a:defRPr kumimoji="1" sz="15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171450" indent="-171450" algn="l" rtl="0" eaLnBrk="0" fontAlgn="base" latinLnBrk="1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kumimoji="1" sz="900" b="1">
          <a:solidFill>
            <a:schemeClr val="bg1"/>
          </a:solidFill>
          <a:latin typeface="+mn-lt"/>
          <a:ea typeface="+mn-ea"/>
          <a:cs typeface="+mn-cs"/>
        </a:defRPr>
      </a:lvl1pPr>
      <a:lvl2pPr marL="341710" indent="-142875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750" b="1">
          <a:solidFill>
            <a:schemeClr val="bg1"/>
          </a:solidFill>
          <a:latin typeface="+mn-lt"/>
          <a:ea typeface="+mn-ea"/>
        </a:defRPr>
      </a:lvl2pPr>
      <a:lvl3pPr marL="666750" indent="-128588" algn="l" rtl="0" eaLnBrk="0" fontAlgn="base" latinLnBrk="1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umimoji="1" sz="675">
          <a:solidFill>
            <a:schemeClr val="tx1"/>
          </a:solidFill>
          <a:latin typeface="+mj-lt"/>
          <a:ea typeface="+mn-ea"/>
        </a:defRPr>
      </a:lvl3pPr>
      <a:lvl4pPr marL="937022" indent="-142875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−"/>
        <a:defRPr kumimoji="1" sz="675">
          <a:solidFill>
            <a:schemeClr val="tx1"/>
          </a:solidFill>
          <a:latin typeface="+mj-lt"/>
          <a:ea typeface="+mn-ea"/>
        </a:defRPr>
      </a:lvl4pPr>
      <a:lvl5pPr marL="1200150" indent="-128588" algn="l" rtl="0" eaLnBrk="0" fontAlgn="base" latinLnBrk="1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kumimoji="1" sz="675">
          <a:solidFill>
            <a:schemeClr val="tx1"/>
          </a:solidFill>
          <a:latin typeface="+mj-lt"/>
          <a:ea typeface="+mn-ea"/>
        </a:defRPr>
      </a:lvl5pPr>
      <a:lvl6pPr marL="15430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j-lt"/>
          <a:ea typeface="+mn-ea"/>
        </a:defRPr>
      </a:lvl6pPr>
      <a:lvl7pPr marL="18859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j-lt"/>
          <a:ea typeface="+mn-ea"/>
        </a:defRPr>
      </a:lvl7pPr>
      <a:lvl8pPr marL="22288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j-lt"/>
          <a:ea typeface="+mn-ea"/>
        </a:defRPr>
      </a:lvl8pPr>
      <a:lvl9pPr marL="2571750" indent="-128588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675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간지_2_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393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8646347"/>
              </p:ext>
            </p:extLst>
          </p:nvPr>
        </p:nvGraphicFramePr>
        <p:xfrm>
          <a:off x="42484" y="41432"/>
          <a:ext cx="2031207" cy="515468"/>
        </p:xfrm>
        <a:graphic>
          <a:graphicData uri="http://schemas.openxmlformats.org/drawingml/2006/table">
            <a:tbl>
              <a:tblPr/>
              <a:tblGrid>
                <a:gridCol w="9394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18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32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문서관리번호</a:t>
                      </a:r>
                    </a:p>
                  </a:txBody>
                  <a:tcPr marL="67500" marR="67500" marT="35141" marB="35141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소임공제 </a:t>
                      </a:r>
                      <a:r>
                        <a:rPr kumimoji="1" lang="en-US" altLang="ko-KR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2018-05</a:t>
                      </a:r>
                    </a:p>
                  </a:txBody>
                  <a:tcPr marL="67500" marR="67500" marT="35141" marB="35141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203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본 매뉴얼은 임의로 복사되거나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배포 될 수 없음</a:t>
                      </a:r>
                      <a:r>
                        <a:rPr kumimoji="1" lang="en-US" altLang="ko-KR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</a:p>
                  </a:txBody>
                  <a:tcPr marL="67500" marR="67500" marT="35141" marB="35141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92770" y="2321169"/>
            <a:ext cx="5134708" cy="580170"/>
          </a:xfrm>
        </p:spPr>
        <p:txBody>
          <a:bodyPr>
            <a:normAutofit/>
          </a:bodyPr>
          <a:lstStyle/>
          <a:p>
            <a:pPr algn="r" eaLnBrk="1" hangingPunct="1"/>
            <a:r>
              <a:rPr lang="ko-KR" altLang="en-US" sz="2400" b="1" dirty="0" smtClean="0">
                <a:solidFill>
                  <a:schemeClr val="bg1"/>
                </a:solidFill>
              </a:rPr>
              <a:t>대한불교조계종 소임공제 시스템</a:t>
            </a:r>
            <a:endParaRPr lang="en-US" altLang="ko-KR" sz="12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8913" y="4106132"/>
            <a:ext cx="3330575" cy="386738"/>
          </a:xfrm>
        </p:spPr>
        <p:txBody>
          <a:bodyPr/>
          <a:lstStyle/>
          <a:p>
            <a:pPr algn="l" eaLnBrk="1" hangingPunct="1"/>
            <a:r>
              <a:rPr lang="ko-KR" altLang="en-US" sz="2000" b="1" dirty="0" smtClean="0"/>
              <a:t>사용자매뉴얼</a:t>
            </a:r>
            <a:r>
              <a:rPr lang="en-US" altLang="ko-KR" sz="1600" b="1" dirty="0" smtClean="0"/>
              <a:t>-</a:t>
            </a:r>
            <a:r>
              <a:rPr lang="ko-KR" altLang="en-US" sz="1600" b="1" dirty="0" smtClean="0"/>
              <a:t>사찰용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06375" y="5050693"/>
            <a:ext cx="58467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buFontTx/>
              <a:buNone/>
            </a:pPr>
            <a:r>
              <a:rPr lang="ko-KR" altLang="en-US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소임공제 업무처리를 위한 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대한불교조계종 소임공제 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1.0』 </a:t>
            </a: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사용자매뉴얼 입니다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buFontTx/>
              <a:buNone/>
            </a:pP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buFont typeface="맑은 고딕" panose="020B0503020000020004" pitchFamily="50" charset="-127"/>
              <a:buAutoNum type="romanUcPeriod"/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소임공제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개요 및 구성</a:t>
            </a:r>
          </a:p>
          <a:p>
            <a:pPr eaLnBrk="1" hangingPunct="1">
              <a:buFont typeface="맑은 고딕" panose="020B0503020000020004" pitchFamily="50" charset="-127"/>
              <a:buAutoNum type="romanUcPeriod"/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사찰담당 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User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Manual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Picture 5" descr="a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8437" y="6647885"/>
            <a:ext cx="710766" cy="18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404" y="6633998"/>
            <a:ext cx="1001102" cy="20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860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319088"/>
            <a:ext cx="9144000" cy="292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3200" b="1" dirty="0">
                <a:solidFill>
                  <a:schemeClr val="bg1"/>
                </a:solidFill>
                <a:latin typeface="+mn-ea"/>
                <a:ea typeface="+mn-ea"/>
              </a:rPr>
              <a:t>목   차</a:t>
            </a:r>
            <a:endParaRPr lang="en-US" altLang="ko-KR" sz="32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ko-KR" sz="20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ko-KR" sz="20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b="1" dirty="0">
                <a:solidFill>
                  <a:schemeClr val="bg1"/>
                </a:solidFill>
                <a:latin typeface="+mn-ea"/>
                <a:ea typeface="+mn-ea"/>
              </a:rPr>
              <a:t>        </a:t>
            </a:r>
            <a:r>
              <a:rPr lang="ko-KR" altLang="ko-KR" sz="2000" b="1" dirty="0">
                <a:solidFill>
                  <a:schemeClr val="bg1"/>
                </a:solidFill>
                <a:latin typeface="+mn-ea"/>
                <a:ea typeface="+mn-ea"/>
              </a:rPr>
              <a:t>Ⅰ</a:t>
            </a:r>
            <a:r>
              <a:rPr lang="en-US" altLang="ko-KR" sz="2000" b="1" dirty="0">
                <a:solidFill>
                  <a:schemeClr val="bg1"/>
                </a:solidFill>
                <a:latin typeface="+mn-ea"/>
                <a:ea typeface="+mn-ea"/>
              </a:rPr>
              <a:t>. </a:t>
            </a:r>
            <a:r>
              <a:rPr lang="ko-KR" altLang="en-US" sz="2000" b="1" dirty="0" smtClean="0">
                <a:solidFill>
                  <a:schemeClr val="bg1"/>
                </a:solidFill>
                <a:latin typeface="+mn-ea"/>
                <a:ea typeface="+mn-ea"/>
              </a:rPr>
              <a:t>소임공제 개요 및 구성</a:t>
            </a:r>
            <a:endParaRPr lang="en-US" altLang="ko-KR" sz="20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ko-KR" sz="20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b="1" dirty="0">
                <a:solidFill>
                  <a:schemeClr val="bg1"/>
                </a:solidFill>
                <a:latin typeface="+mn-ea"/>
                <a:ea typeface="+mn-ea"/>
              </a:rPr>
              <a:t>        Ⅱ. </a:t>
            </a:r>
            <a:r>
              <a:rPr lang="ko-KR" altLang="en-US" sz="2000" b="1" dirty="0" smtClean="0">
                <a:solidFill>
                  <a:schemeClr val="bg1"/>
                </a:solidFill>
                <a:latin typeface="+mn-ea"/>
                <a:ea typeface="+mn-ea"/>
              </a:rPr>
              <a:t>사찰담당 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  <a:ea typeface="+mn-ea"/>
              </a:rPr>
              <a:t>User Manual</a:t>
            </a:r>
            <a:endParaRPr lang="en-US" altLang="ko-KR" sz="2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679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Ⅰ. </a:t>
            </a:r>
            <a:r>
              <a:rPr lang="ko-KR" altLang="en-US" dirty="0"/>
              <a:t>소임공제 개요 및 </a:t>
            </a:r>
            <a:r>
              <a:rPr lang="ko-KR" altLang="en-US" dirty="0" smtClean="0"/>
              <a:t>구성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3039290" y="3109669"/>
            <a:ext cx="4733110" cy="3254833"/>
          </a:xfrm>
        </p:spPr>
        <p:txBody>
          <a:bodyPr/>
          <a:lstStyle/>
          <a:p>
            <a:pPr marL="342900" indent="-342900" algn="l">
              <a:buFont typeface="+mj-lt"/>
              <a:buAutoNum type="arabicPeriod"/>
            </a:pPr>
            <a:r>
              <a:rPr lang="ko-KR" altLang="en-US" dirty="0" smtClean="0"/>
              <a:t>소임공제 업무개요</a:t>
            </a:r>
            <a:endParaRPr lang="en-US" altLang="ko-KR" dirty="0" smtClean="0"/>
          </a:p>
          <a:p>
            <a:pPr marL="342900" indent="-342900" algn="l">
              <a:buFont typeface="+mj-lt"/>
              <a:buAutoNum type="arabicPeriod"/>
            </a:pPr>
            <a:r>
              <a:rPr lang="ko-KR" altLang="en-US" dirty="0" smtClean="0"/>
              <a:t>소임공제 전체 업무 구성도</a:t>
            </a:r>
            <a:endParaRPr lang="en-US" altLang="ko-KR" dirty="0" smtClean="0"/>
          </a:p>
          <a:p>
            <a:pPr marL="342900" indent="-342900" algn="l">
              <a:buFont typeface="+mj-lt"/>
              <a:buAutoNum type="arabicPeriod"/>
            </a:pPr>
            <a:r>
              <a:rPr lang="ko-KR" altLang="en-US" dirty="0" smtClean="0"/>
              <a:t>소임공제 업무 메뉴 별 권한</a:t>
            </a:r>
            <a:endParaRPr lang="en-US" altLang="ko-KR" dirty="0" smtClean="0"/>
          </a:p>
          <a:p>
            <a:pPr marL="342900" indent="-342900" algn="l">
              <a:buFont typeface="+mj-lt"/>
              <a:buAutoNum type="arabicPeriod"/>
            </a:pPr>
            <a:r>
              <a:rPr lang="ko-KR" altLang="en-US" dirty="0"/>
              <a:t>소임공제 업무처리 흐름도</a:t>
            </a:r>
          </a:p>
        </p:txBody>
      </p:sp>
    </p:spTree>
    <p:extLst>
      <p:ext uri="{BB962C8B-B14F-4D97-AF65-F5344CB8AC3E}">
        <p14:creationId xmlns:p14="http://schemas.microsoft.com/office/powerpoint/2010/main" xmlns="" val="168142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소임공제 업무개요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215249" y="2451710"/>
            <a:ext cx="6870916" cy="3372477"/>
            <a:chOff x="1629006" y="2883914"/>
            <a:chExt cx="5355079" cy="252429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 cstate="print"/>
            <a:srcRect r="618" b="10342"/>
            <a:stretch/>
          </p:blipFill>
          <p:spPr>
            <a:xfrm>
              <a:off x="3754540" y="3622983"/>
              <a:ext cx="965362" cy="943477"/>
            </a:xfrm>
            <a:prstGeom prst="rect">
              <a:avLst/>
            </a:prstGeom>
          </p:spPr>
        </p:pic>
        <p:grpSp>
          <p:nvGrpSpPr>
            <p:cNvPr id="7" name="그룹 6"/>
            <p:cNvGrpSpPr/>
            <p:nvPr/>
          </p:nvGrpSpPr>
          <p:grpSpPr>
            <a:xfrm>
              <a:off x="1629006" y="3032345"/>
              <a:ext cx="653182" cy="757942"/>
              <a:chOff x="717847" y="2927285"/>
              <a:chExt cx="653182" cy="757942"/>
            </a:xfrm>
          </p:grpSpPr>
          <p:pic>
            <p:nvPicPr>
              <p:cNvPr id="8" name="그림 7"/>
              <p:cNvPicPr>
                <a:picLocks noChangeAspect="1"/>
              </p:cNvPicPr>
              <p:nvPr/>
            </p:nvPicPr>
            <p:blipFill rotWithShape="1">
              <a:blip r:embed="rId3" cstate="print"/>
              <a:srcRect l="12845" t="15333" r="54089" b="59955"/>
              <a:stretch/>
            </p:blipFill>
            <p:spPr>
              <a:xfrm>
                <a:off x="717847" y="2927285"/>
                <a:ext cx="643564" cy="480943"/>
              </a:xfrm>
              <a:prstGeom prst="rect">
                <a:avLst/>
              </a:prstGeom>
            </p:spPr>
          </p:pic>
          <p:sp>
            <p:nvSpPr>
              <p:cNvPr id="9" name="직사각형 8"/>
              <p:cNvSpPr/>
              <p:nvPr/>
            </p:nvSpPr>
            <p:spPr>
              <a:xfrm>
                <a:off x="723095" y="3408228"/>
                <a:ext cx="64793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ko-KR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사찰 </a:t>
                </a:r>
                <a:r>
                  <a:rPr lang="en-US" altLang="ko-K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A</a:t>
                </a:r>
                <a:endPara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1653084" y="4521029"/>
              <a:ext cx="647571" cy="757942"/>
              <a:chOff x="717847" y="2927285"/>
              <a:chExt cx="647571" cy="757942"/>
            </a:xfrm>
          </p:grpSpPr>
          <p:pic>
            <p:nvPicPr>
              <p:cNvPr id="11" name="그림 10"/>
              <p:cNvPicPr>
                <a:picLocks noChangeAspect="1"/>
              </p:cNvPicPr>
              <p:nvPr/>
            </p:nvPicPr>
            <p:blipFill rotWithShape="1">
              <a:blip r:embed="rId3" cstate="print"/>
              <a:srcRect l="12845" t="15333" r="54089" b="59955"/>
              <a:stretch/>
            </p:blipFill>
            <p:spPr>
              <a:xfrm>
                <a:off x="717847" y="2927285"/>
                <a:ext cx="643564" cy="480943"/>
              </a:xfrm>
              <a:prstGeom prst="rect">
                <a:avLst/>
              </a:prstGeom>
            </p:spPr>
          </p:pic>
          <p:sp>
            <p:nvSpPr>
              <p:cNvPr id="12" name="직사각형 11"/>
              <p:cNvSpPr/>
              <p:nvPr/>
            </p:nvSpPr>
            <p:spPr>
              <a:xfrm>
                <a:off x="728705" y="3408228"/>
                <a:ext cx="63671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ko-KR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사찰 </a:t>
                </a:r>
                <a:r>
                  <a:rPr lang="en-US" altLang="ko-K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B</a:t>
                </a:r>
                <a:endPara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cxnSp>
          <p:nvCxnSpPr>
            <p:cNvPr id="13" name="직선 화살표 연결선 12"/>
            <p:cNvCxnSpPr>
              <a:stCxn id="8" idx="3"/>
              <a:endCxn id="6" idx="1"/>
            </p:cNvCxnSpPr>
            <p:nvPr/>
          </p:nvCxnSpPr>
          <p:spPr>
            <a:xfrm>
              <a:off x="2272570" y="3272817"/>
              <a:ext cx="1481970" cy="82190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>
              <a:stCxn id="11" idx="3"/>
              <a:endCxn id="6" idx="1"/>
            </p:cNvCxnSpPr>
            <p:nvPr/>
          </p:nvCxnSpPr>
          <p:spPr>
            <a:xfrm flipV="1">
              <a:off x="2296648" y="4094722"/>
              <a:ext cx="1457892" cy="66677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그룹 14"/>
            <p:cNvGrpSpPr/>
            <p:nvPr/>
          </p:nvGrpSpPr>
          <p:grpSpPr>
            <a:xfrm>
              <a:off x="5952231" y="2888474"/>
              <a:ext cx="1010213" cy="592014"/>
              <a:chOff x="2486274" y="2872922"/>
              <a:chExt cx="1010213" cy="592014"/>
            </a:xfrm>
          </p:grpSpPr>
          <p:pic>
            <p:nvPicPr>
              <p:cNvPr id="16" name="그림 15"/>
              <p:cNvPicPr>
                <a:picLocks noChangeAspect="1"/>
              </p:cNvPicPr>
              <p:nvPr/>
            </p:nvPicPr>
            <p:blipFill rotWithShape="1">
              <a:blip r:embed="rId4" cstate="print"/>
              <a:srcRect l="6554" t="8894" r="6533" b="8539"/>
              <a:stretch/>
            </p:blipFill>
            <p:spPr>
              <a:xfrm>
                <a:off x="2815641" y="2872922"/>
                <a:ext cx="351476" cy="333902"/>
              </a:xfrm>
              <a:prstGeom prst="rect">
                <a:avLst/>
              </a:prstGeom>
            </p:spPr>
          </p:pic>
          <p:sp>
            <p:nvSpPr>
              <p:cNvPr id="17" name="직사각형 16"/>
              <p:cNvSpPr/>
              <p:nvPr/>
            </p:nvSpPr>
            <p:spPr>
              <a:xfrm>
                <a:off x="2486274" y="3187937"/>
                <a:ext cx="101021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ko-KR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A</a:t>
                </a:r>
                <a:r>
                  <a:rPr lang="ko-KR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사찰 스님 </a:t>
                </a:r>
                <a:endPara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5952231" y="3641429"/>
              <a:ext cx="1010213" cy="592014"/>
              <a:chOff x="2486274" y="2872922"/>
              <a:chExt cx="1010213" cy="592014"/>
            </a:xfrm>
          </p:grpSpPr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4" cstate="print"/>
              <a:srcRect l="6554" t="8894" r="6533" b="8539"/>
              <a:stretch/>
            </p:blipFill>
            <p:spPr>
              <a:xfrm>
                <a:off x="2815641" y="2872922"/>
                <a:ext cx="351476" cy="333902"/>
              </a:xfrm>
              <a:prstGeom prst="rect">
                <a:avLst/>
              </a:prstGeom>
            </p:spPr>
          </p:pic>
          <p:sp>
            <p:nvSpPr>
              <p:cNvPr id="20" name="직사각형 19"/>
              <p:cNvSpPr/>
              <p:nvPr/>
            </p:nvSpPr>
            <p:spPr>
              <a:xfrm>
                <a:off x="2486274" y="3187937"/>
                <a:ext cx="101021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ko-KR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A</a:t>
                </a:r>
                <a:r>
                  <a:rPr lang="ko-KR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사찰 스님 </a:t>
                </a:r>
                <a:endPara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21" name="그룹 20"/>
            <p:cNvGrpSpPr/>
            <p:nvPr/>
          </p:nvGrpSpPr>
          <p:grpSpPr>
            <a:xfrm>
              <a:off x="5930590" y="4390572"/>
              <a:ext cx="1053495" cy="592014"/>
              <a:chOff x="2464633" y="2872922"/>
              <a:chExt cx="1053495" cy="592014"/>
            </a:xfrm>
          </p:grpSpPr>
          <p:pic>
            <p:nvPicPr>
              <p:cNvPr id="22" name="그림 21"/>
              <p:cNvPicPr>
                <a:picLocks noChangeAspect="1"/>
              </p:cNvPicPr>
              <p:nvPr/>
            </p:nvPicPr>
            <p:blipFill rotWithShape="1">
              <a:blip r:embed="rId4" cstate="print"/>
              <a:srcRect l="6554" t="8894" r="6533" b="8539"/>
              <a:stretch/>
            </p:blipFill>
            <p:spPr>
              <a:xfrm>
                <a:off x="2815641" y="2872922"/>
                <a:ext cx="351476" cy="333902"/>
              </a:xfrm>
              <a:prstGeom prst="rect">
                <a:avLst/>
              </a:prstGeom>
            </p:spPr>
          </p:pic>
          <p:sp>
            <p:nvSpPr>
              <p:cNvPr id="23" name="직사각형 22"/>
              <p:cNvSpPr/>
              <p:nvPr/>
            </p:nvSpPr>
            <p:spPr>
              <a:xfrm>
                <a:off x="2464633" y="3187937"/>
                <a:ext cx="105349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ko-KR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 </a:t>
                </a:r>
                <a:r>
                  <a:rPr lang="en-US" altLang="ko-KR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B</a:t>
                </a:r>
                <a:r>
                  <a:rPr lang="ko-KR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사찰 스님 </a:t>
                </a:r>
                <a:endPara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24" name="직사각형 23"/>
            <p:cNvSpPr/>
            <p:nvPr/>
          </p:nvSpPr>
          <p:spPr>
            <a:xfrm>
              <a:off x="3275104" y="4882963"/>
              <a:ext cx="2695270" cy="5252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100" b="1" dirty="0">
                  <a:solidFill>
                    <a:srgbClr val="C1390F"/>
                  </a:solidFill>
                  <a:latin typeface="+mn-ea"/>
                </a:rPr>
                <a:t>③ </a:t>
              </a:r>
              <a:r>
                <a:rPr lang="ko-KR" altLang="en-US" sz="1100" b="1" dirty="0" smtClean="0">
                  <a:solidFill>
                    <a:srgbClr val="C1390F"/>
                  </a:solidFill>
                  <a:latin typeface="+mn-ea"/>
                </a:rPr>
                <a:t>신청내역과 사찰입금액 확인</a:t>
              </a:r>
              <a:endParaRPr lang="en-US" altLang="ko-KR" sz="1100" b="1" dirty="0">
                <a:solidFill>
                  <a:srgbClr val="C1390F"/>
                </a:solidFill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100" b="1" dirty="0">
                  <a:solidFill>
                    <a:srgbClr val="C1390F"/>
                  </a:solidFill>
                  <a:latin typeface="+mn-ea"/>
                </a:rPr>
                <a:t>④ </a:t>
              </a:r>
              <a:r>
                <a:rPr lang="ko-KR" altLang="en-US" sz="1100" b="1" dirty="0" smtClean="0">
                  <a:solidFill>
                    <a:srgbClr val="C1390F"/>
                  </a:solidFill>
                  <a:latin typeface="+mn-ea"/>
                </a:rPr>
                <a:t>원천징수 </a:t>
              </a:r>
              <a:r>
                <a:rPr lang="ko-KR" altLang="en-US" sz="1100" b="1" dirty="0">
                  <a:solidFill>
                    <a:srgbClr val="C1390F"/>
                  </a:solidFill>
                  <a:latin typeface="+mn-ea"/>
                </a:rPr>
                <a:t>대행 처리</a:t>
              </a:r>
              <a:endParaRPr lang="en-US" altLang="ko-KR" sz="1100" b="1" dirty="0">
                <a:solidFill>
                  <a:srgbClr val="C1390F"/>
                </a:solidFill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100" b="1" dirty="0">
                  <a:solidFill>
                    <a:srgbClr val="C1390F"/>
                  </a:solidFill>
                  <a:latin typeface="+mn-ea"/>
                </a:rPr>
                <a:t>⑤ 소임공제 대상 스님에게 </a:t>
              </a:r>
              <a:r>
                <a:rPr lang="ko-KR" altLang="en-US" sz="1100" b="1" dirty="0" smtClean="0">
                  <a:solidFill>
                    <a:srgbClr val="C1390F"/>
                  </a:solidFill>
                  <a:latin typeface="+mn-ea"/>
                </a:rPr>
                <a:t>지급</a:t>
              </a:r>
              <a:r>
                <a:rPr lang="en-US" altLang="ko-KR" sz="1100" dirty="0" smtClean="0">
                  <a:solidFill>
                    <a:srgbClr val="C1390F"/>
                  </a:solidFill>
                  <a:latin typeface="+mn-ea"/>
                </a:rPr>
                <a:t>(</a:t>
              </a:r>
              <a:r>
                <a:rPr lang="ko-KR" altLang="en-US" sz="1100" dirty="0" smtClean="0">
                  <a:solidFill>
                    <a:srgbClr val="C1390F"/>
                  </a:solidFill>
                  <a:latin typeface="+mn-ea"/>
                </a:rPr>
                <a:t>스님계좌로 입금</a:t>
              </a:r>
              <a:r>
                <a:rPr lang="en-US" altLang="ko-KR" sz="1100" dirty="0" smtClean="0">
                  <a:solidFill>
                    <a:srgbClr val="C1390F"/>
                  </a:solidFill>
                  <a:latin typeface="+mn-ea"/>
                </a:rPr>
                <a:t>)</a:t>
              </a:r>
              <a:endParaRPr lang="en-US" altLang="ko-KR" sz="1100" dirty="0">
                <a:solidFill>
                  <a:srgbClr val="C1390F"/>
                </a:solidFill>
                <a:latin typeface="+mn-ea"/>
              </a:endParaRPr>
            </a:p>
          </p:txBody>
        </p:sp>
        <p:cxnSp>
          <p:nvCxnSpPr>
            <p:cNvPr id="25" name="직선 화살표 연결선 24"/>
            <p:cNvCxnSpPr>
              <a:endCxn id="17" idx="1"/>
            </p:cNvCxnSpPr>
            <p:nvPr/>
          </p:nvCxnSpPr>
          <p:spPr>
            <a:xfrm flipV="1">
              <a:off x="4741524" y="3341989"/>
              <a:ext cx="1210707" cy="75273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3732918" y="4532571"/>
              <a:ext cx="10086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ko-KR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조계종 종단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27" name="직선 화살표 연결선 26"/>
            <p:cNvCxnSpPr>
              <a:stCxn id="6" idx="3"/>
              <a:endCxn id="20" idx="1"/>
            </p:cNvCxnSpPr>
            <p:nvPr/>
          </p:nvCxnSpPr>
          <p:spPr>
            <a:xfrm>
              <a:off x="4719902" y="4094722"/>
              <a:ext cx="1232329" cy="22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/>
            <p:cNvCxnSpPr>
              <a:stCxn id="6" idx="3"/>
              <a:endCxn id="23" idx="1"/>
            </p:cNvCxnSpPr>
            <p:nvPr/>
          </p:nvCxnSpPr>
          <p:spPr>
            <a:xfrm>
              <a:off x="4719902" y="4094722"/>
              <a:ext cx="1210688" cy="74936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직사각형 28"/>
            <p:cNvSpPr/>
            <p:nvPr/>
          </p:nvSpPr>
          <p:spPr>
            <a:xfrm>
              <a:off x="2283424" y="2883914"/>
              <a:ext cx="3431576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ko-KR" altLang="en-US" sz="1100" b="1" dirty="0" smtClean="0">
                  <a:solidFill>
                    <a:srgbClr val="C1390F"/>
                  </a:solidFill>
                  <a:latin typeface="+mn-ea"/>
                </a:rPr>
                <a:t>① 직무수행비</a:t>
              </a:r>
              <a:r>
                <a:rPr lang="en-US" altLang="ko-KR" sz="1100" b="1" dirty="0" smtClean="0">
                  <a:solidFill>
                    <a:srgbClr val="C1390F"/>
                  </a:solidFill>
                  <a:latin typeface="+mn-ea"/>
                </a:rPr>
                <a:t>/</a:t>
              </a:r>
              <a:r>
                <a:rPr lang="ko-KR" altLang="en-US" sz="1100" b="1" dirty="0" smtClean="0">
                  <a:solidFill>
                    <a:srgbClr val="C1390F"/>
                  </a:solidFill>
                  <a:latin typeface="+mn-ea"/>
                </a:rPr>
                <a:t>기타비용</a:t>
              </a:r>
              <a:r>
                <a:rPr lang="en-US" altLang="ko-KR" sz="1100" b="1" dirty="0" smtClean="0">
                  <a:solidFill>
                    <a:srgbClr val="C1390F"/>
                  </a:solidFill>
                  <a:latin typeface="+mn-ea"/>
                </a:rPr>
                <a:t>/</a:t>
              </a:r>
              <a:r>
                <a:rPr lang="ko-KR" altLang="en-US" sz="1100" b="1" dirty="0" smtClean="0">
                  <a:solidFill>
                    <a:srgbClr val="C1390F"/>
                  </a:solidFill>
                  <a:latin typeface="+mn-ea"/>
                </a:rPr>
                <a:t>종무활동비 지급 신청</a:t>
              </a:r>
              <a:endParaRPr lang="en-US" altLang="ko-KR" sz="1100" b="1" dirty="0" smtClean="0">
                <a:solidFill>
                  <a:srgbClr val="C1390F"/>
                </a:solidFill>
                <a:latin typeface="+mn-ea"/>
              </a:endParaRPr>
            </a:p>
            <a:p>
              <a:pPr lvl="0">
                <a:lnSpc>
                  <a:spcPct val="120000"/>
                </a:lnSpc>
              </a:pPr>
              <a:r>
                <a:rPr lang="ko-KR" altLang="en-US" sz="1100" b="1" dirty="0" smtClean="0">
                  <a:solidFill>
                    <a:srgbClr val="C1390F"/>
                  </a:solidFill>
                  <a:latin typeface="+mn-ea"/>
                </a:rPr>
                <a:t>② 종단집금계좌로 자금 이체</a:t>
              </a:r>
              <a:r>
                <a:rPr lang="en-US" altLang="ko-KR" sz="1100" b="1" dirty="0" smtClean="0">
                  <a:solidFill>
                    <a:srgbClr val="C1390F"/>
                  </a:solidFill>
                  <a:latin typeface="+mn-ea"/>
                </a:rPr>
                <a:t/>
              </a:r>
              <a:br>
                <a:rPr lang="en-US" altLang="ko-KR" sz="1100" b="1" dirty="0" smtClean="0">
                  <a:solidFill>
                    <a:srgbClr val="C1390F"/>
                  </a:solidFill>
                  <a:latin typeface="+mn-ea"/>
                </a:rPr>
              </a:br>
              <a:r>
                <a:rPr lang="en-US" altLang="ko-KR" sz="11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     (</a:t>
              </a:r>
              <a:r>
                <a:rPr lang="ko-KR" altLang="en-US" sz="11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</a:rPr>
                <a:t>사찰계좌 </a:t>
              </a:r>
              <a:r>
                <a:rPr lang="en-US" altLang="ko-KR" sz="11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  <a:sym typeface="Wingdings" panose="05000000000000000000" pitchFamily="2" charset="2"/>
                </a:rPr>
                <a:t> </a:t>
              </a:r>
              <a:r>
                <a:rPr lang="ko-KR" altLang="en-US" sz="11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  <a:sym typeface="Wingdings" panose="05000000000000000000" pitchFamily="2" charset="2"/>
                </a:rPr>
                <a:t>종단집금계좌</a:t>
              </a:r>
              <a:r>
                <a:rPr lang="en-US" altLang="ko-KR" sz="1100" b="1" dirty="0" smtClean="0">
                  <a:solidFill>
                    <a:schemeClr val="bg2">
                      <a:lumMod val="75000"/>
                    </a:schemeClr>
                  </a:solidFill>
                  <a:latin typeface="+mn-ea"/>
                  <a:sym typeface="Wingdings" panose="05000000000000000000" pitchFamily="2" charset="2"/>
                </a:rPr>
                <a:t>)</a:t>
              </a:r>
              <a:endParaRPr lang="en-US" altLang="ko-KR" sz="1100" b="1" dirty="0" smtClean="0">
                <a:solidFill>
                  <a:schemeClr val="bg2">
                    <a:lumMod val="75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30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05937956"/>
              </p:ext>
            </p:extLst>
          </p:nvPr>
        </p:nvGraphicFramePr>
        <p:xfrm>
          <a:off x="63340" y="471506"/>
          <a:ext cx="9001529" cy="1430784"/>
        </p:xfrm>
        <a:graphic>
          <a:graphicData uri="http://schemas.openxmlformats.org/drawingml/2006/table">
            <a:tbl>
              <a:tblPr/>
              <a:tblGrid>
                <a:gridCol w="90015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업무흐름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5962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사찰은 사찰 내 소임공제 대상 스님의 직무수행비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기타비용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종무활동비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신청내역을 작성하여 종단에 제출</a:t>
                      </a: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사찰은 사찰계좌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종단집금계좌로 소임공제 지급금액 자금이체 처리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종단은 사찰 소임공제 신청내역과 사찰입금액 확인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sym typeface="Wingdings 2" pitchFamily="18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종단은 월 소득세 과표 기준으로 원천징수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소득세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지방소득세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 처리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sym typeface="Wingdings 2" pitchFamily="18" charset="2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종단은 소임공제 대상 스님에게 원천징수를 제외한 금액 지급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(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스님계좌로 입금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 2" pitchFamily="18" charset="2"/>
                        </a:rPr>
                        <a:t> 처리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3009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소임공제 시스템 전체 업무 구성도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2904067" y="405531"/>
            <a:ext cx="3064934" cy="259450"/>
          </a:xfrm>
          <a:prstGeom prst="roundRect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소임공제 시스템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145485" y="763405"/>
            <a:ext cx="2127406" cy="929275"/>
            <a:chOff x="1187293" y="829652"/>
            <a:chExt cx="2127406" cy="929275"/>
          </a:xfrm>
        </p:grpSpPr>
        <p:sp>
          <p:nvSpPr>
            <p:cNvPr id="33" name="직사각형 32"/>
            <p:cNvSpPr/>
            <p:nvPr/>
          </p:nvSpPr>
          <p:spPr>
            <a:xfrm>
              <a:off x="1187293" y="829652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소임공제 안내</a:t>
              </a: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465058" y="1064909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종교인과세란</a:t>
              </a:r>
              <a:r>
                <a:rPr kumimoji="0" lang="en-US" altLang="ko-K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?</a:t>
              </a:r>
              <a:endPara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465058" y="1303918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소임공제안내및신청방법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465058" y="1542927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서식다운로드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1145485" y="5611885"/>
            <a:ext cx="2127406" cy="690268"/>
            <a:chOff x="1187293" y="5693297"/>
            <a:chExt cx="2127406" cy="690268"/>
          </a:xfrm>
        </p:grpSpPr>
        <p:sp>
          <p:nvSpPr>
            <p:cNvPr id="52" name="직사각형 51"/>
            <p:cNvSpPr/>
            <p:nvPr/>
          </p:nvSpPr>
          <p:spPr>
            <a:xfrm>
              <a:off x="1187293" y="5693297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게시판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465058" y="5928554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공지사항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465058" y="616756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자주하는질문</a:t>
              </a: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442220" y="699173"/>
            <a:ext cx="8244000" cy="36000"/>
          </a:xfrm>
          <a:prstGeom prst="rect">
            <a:avLst/>
          </a:prstGeom>
          <a:solidFill>
            <a:srgbClr val="A5A5A5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8" name="AutoShape 108"/>
          <p:cNvSpPr>
            <a:spLocks noChangeArrowheads="1"/>
          </p:cNvSpPr>
          <p:nvPr/>
        </p:nvSpPr>
        <p:spPr bwMode="auto">
          <a:xfrm>
            <a:off x="3842262" y="3169297"/>
            <a:ext cx="809625" cy="349250"/>
          </a:xfrm>
          <a:prstGeom prst="flowChartMultidocument">
            <a:avLst/>
          </a:prstGeom>
          <a:solidFill>
            <a:schemeClr val="bg1">
              <a:lumMod val="85000"/>
              <a:alpha val="50195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FontTx/>
              <a:buNone/>
              <a:defRPr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지급명세서 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buFontTx/>
              <a:buNone/>
              <a:defRPr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출력</a:t>
            </a:r>
            <a:endParaRPr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9" name="꺾인 연결선 58"/>
          <p:cNvCxnSpPr>
            <a:stCxn id="42" idx="3"/>
            <a:endCxn id="58" idx="0"/>
          </p:cNvCxnSpPr>
          <p:nvPr/>
        </p:nvCxnSpPr>
        <p:spPr bwMode="auto">
          <a:xfrm>
            <a:off x="3272891" y="2805462"/>
            <a:ext cx="1029883" cy="363835"/>
          </a:xfrm>
          <a:prstGeom prst="bentConnector2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" name="그룹 5"/>
          <p:cNvGrpSpPr/>
          <p:nvPr/>
        </p:nvGrpSpPr>
        <p:grpSpPr>
          <a:xfrm>
            <a:off x="1145485" y="1721516"/>
            <a:ext cx="2127408" cy="1433996"/>
            <a:chOff x="1187293" y="1787763"/>
            <a:chExt cx="2127408" cy="1433996"/>
          </a:xfrm>
        </p:grpSpPr>
        <p:sp>
          <p:nvSpPr>
            <p:cNvPr id="39" name="직사각형 38"/>
            <p:cNvSpPr/>
            <p:nvPr/>
          </p:nvSpPr>
          <p:spPr>
            <a:xfrm>
              <a:off x="1187293" y="1787763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지급신청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465058" y="2036883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소임공제 신청</a:t>
              </a: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1465058" y="2518991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latinLnBrk="0">
                <a:defRPr/>
              </a:pPr>
              <a:r>
                <a:rPr lang="ko-KR" altLang="en-US" sz="1000" kern="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소임공제 </a:t>
              </a:r>
              <a:r>
                <a:rPr lang="ko-KR" altLang="en-US" sz="1000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신청확정</a:t>
              </a:r>
              <a:endPara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465058" y="2763709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지급현황조회</a:t>
              </a: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1465058" y="227720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latinLnBrk="0">
                <a:defRPr/>
              </a:pPr>
              <a:r>
                <a:rPr lang="ko-KR" altLang="en-US" sz="1000" kern="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소임공제 </a:t>
              </a:r>
              <a:r>
                <a:rPr lang="ko-KR" altLang="en-US" sz="1000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정기신청</a:t>
              </a:r>
              <a:endPara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1465060" y="3005759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사찰거래내역조회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145485" y="3175603"/>
            <a:ext cx="2127406" cy="1174615"/>
            <a:chOff x="1187293" y="3017727"/>
            <a:chExt cx="2127406" cy="1174615"/>
          </a:xfrm>
        </p:grpSpPr>
        <p:sp>
          <p:nvSpPr>
            <p:cNvPr id="34" name="직사각형 33"/>
            <p:cNvSpPr/>
            <p:nvPr/>
          </p:nvSpPr>
          <p:spPr>
            <a:xfrm>
              <a:off x="1187293" y="3017727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변경신고</a:t>
              </a:r>
              <a:r>
                <a:rPr kumimoji="0" lang="en-US" altLang="ko-KR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[</a:t>
              </a:r>
              <a:r>
                <a: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사찰</a:t>
              </a:r>
              <a:r>
                <a:rPr kumimoji="0" lang="en-US" altLang="ko-KR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]</a:t>
              </a:r>
              <a:endPara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465058" y="3262492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사찰정보 변경신고</a:t>
              </a:r>
              <a:endPara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465058" y="3737310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사찰정보 변경현황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1465058" y="3976342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스님정보 변경현황</a:t>
              </a: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465058" y="3501123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스님정보 변경신고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145485" y="4374851"/>
            <a:ext cx="2127406" cy="457394"/>
            <a:chOff x="1187293" y="4605391"/>
            <a:chExt cx="2127406" cy="457394"/>
          </a:xfrm>
        </p:grpSpPr>
        <p:sp>
          <p:nvSpPr>
            <p:cNvPr id="84" name="직사각형 83"/>
            <p:cNvSpPr/>
            <p:nvPr/>
          </p:nvSpPr>
          <p:spPr>
            <a:xfrm>
              <a:off x="1187293" y="4605391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0"/>
              <a:r>
                <a:rPr lang="ko-KR" altLang="en-US" sz="1000" b="1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반환금관리</a:t>
              </a:r>
              <a:endParaRPr lang="ko-KR" altLang="en-US" sz="10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1465058" y="484678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사찰반환금신청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1145485" y="4870587"/>
            <a:ext cx="2127406" cy="699090"/>
            <a:chOff x="1187293" y="4605391"/>
            <a:chExt cx="2127406" cy="699090"/>
          </a:xfrm>
        </p:grpSpPr>
        <p:sp>
          <p:nvSpPr>
            <p:cNvPr id="79" name="직사각형 78"/>
            <p:cNvSpPr/>
            <p:nvPr/>
          </p:nvSpPr>
          <p:spPr>
            <a:xfrm>
              <a:off x="1187293" y="4605391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ED7D31">
                    <a:lumMod val="110000"/>
                    <a:satMod val="105000"/>
                    <a:tint val="67000"/>
                  </a:srgbClr>
                </a:gs>
                <a:gs pos="50000">
                  <a:srgbClr val="ED7D31">
                    <a:lumMod val="105000"/>
                    <a:satMod val="103000"/>
                    <a:tint val="73000"/>
                  </a:srgbClr>
                </a:gs>
                <a:gs pos="100000">
                  <a:srgbClr val="ED7D31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0"/>
              <a:r>
                <a:rPr lang="ko-KR" altLang="en-US" sz="1000" b="1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사용자관리</a:t>
              </a:r>
              <a:endParaRPr lang="ko-KR" altLang="en-US" sz="10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1465058" y="5088481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사찰계좌관리</a:t>
              </a: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1465058" y="484678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스님관리</a:t>
              </a:r>
            </a:p>
          </p:txBody>
        </p:sp>
      </p:grpSp>
      <p:sp>
        <p:nvSpPr>
          <p:cNvPr id="9" name="모서리가 둥근 직사각형 8"/>
          <p:cNvSpPr/>
          <p:nvPr/>
        </p:nvSpPr>
        <p:spPr bwMode="auto">
          <a:xfrm>
            <a:off x="566442" y="739772"/>
            <a:ext cx="4224043" cy="5840321"/>
          </a:xfrm>
          <a:prstGeom prst="roundRect">
            <a:avLst>
              <a:gd name="adj" fmla="val 5747"/>
            </a:avLst>
          </a:prstGeom>
          <a:noFill/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4962118" y="763404"/>
            <a:ext cx="1849641" cy="216000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지출결의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237607" y="1263040"/>
            <a:ext cx="1849641" cy="216000"/>
          </a:xfrm>
          <a:prstGeom prst="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지출결의 처리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5237607" y="1512157"/>
            <a:ext cx="1849641" cy="216000"/>
          </a:xfrm>
          <a:prstGeom prst="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지출결의서 조회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237607" y="1770065"/>
            <a:ext cx="1849641" cy="216000"/>
          </a:xfrm>
          <a:prstGeom prst="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이체요청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5237607" y="2019180"/>
            <a:ext cx="1849641" cy="216000"/>
          </a:xfrm>
          <a:prstGeom prst="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이체오류정정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237607" y="2268297"/>
            <a:ext cx="1849641" cy="216000"/>
          </a:xfrm>
          <a:prstGeom prst="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이체오류정정확정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5237607" y="1009398"/>
            <a:ext cx="1849641" cy="216000"/>
          </a:xfrm>
          <a:prstGeom prst="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집금계좌입금내역확정</a:t>
            </a:r>
          </a:p>
        </p:txBody>
      </p:sp>
      <p:sp>
        <p:nvSpPr>
          <p:cNvPr id="60" name="AutoShape 108"/>
          <p:cNvSpPr>
            <a:spLocks noChangeArrowheads="1"/>
          </p:cNvSpPr>
          <p:nvPr/>
        </p:nvSpPr>
        <p:spPr bwMode="auto">
          <a:xfrm>
            <a:off x="7716799" y="2239629"/>
            <a:ext cx="809625" cy="349250"/>
          </a:xfrm>
          <a:prstGeom prst="flowChartMultidocument">
            <a:avLst/>
          </a:prstGeom>
          <a:solidFill>
            <a:schemeClr val="bg1">
              <a:lumMod val="85000"/>
              <a:alpha val="50195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FontTx/>
              <a:buNone/>
              <a:defRPr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지출결의서</a:t>
            </a:r>
            <a:endParaRPr lang="en-US" altLang="ko-KR" sz="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buFontTx/>
              <a:buNone/>
              <a:defRPr/>
            </a:pPr>
            <a:r>
              <a:rPr lang="ko-KR" altLang="en-US" sz="800" dirty="0" smtClean="0">
                <a:latin typeface="맑은 고딕" pitchFamily="50" charset="-127"/>
                <a:ea typeface="맑은 고딕" pitchFamily="50" charset="-127"/>
              </a:rPr>
              <a:t>출력</a:t>
            </a:r>
            <a:endParaRPr lang="ko-KR" altLang="en-US" sz="8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1" name="꺾인 연결선 60"/>
          <p:cNvCxnSpPr>
            <a:stCxn id="44" idx="3"/>
            <a:endCxn id="60" idx="0"/>
          </p:cNvCxnSpPr>
          <p:nvPr/>
        </p:nvCxnSpPr>
        <p:spPr bwMode="auto">
          <a:xfrm>
            <a:off x="7087248" y="1620157"/>
            <a:ext cx="1090063" cy="619472"/>
          </a:xfrm>
          <a:prstGeom prst="bentConnector2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4" name="그룹 13"/>
          <p:cNvGrpSpPr/>
          <p:nvPr/>
        </p:nvGrpSpPr>
        <p:grpSpPr>
          <a:xfrm>
            <a:off x="4970912" y="4564617"/>
            <a:ext cx="2125130" cy="716135"/>
            <a:chOff x="7300871" y="4751922"/>
            <a:chExt cx="2125130" cy="716135"/>
          </a:xfrm>
        </p:grpSpPr>
        <p:sp>
          <p:nvSpPr>
            <p:cNvPr id="48" name="직사각형 47"/>
            <p:cNvSpPr/>
            <p:nvPr/>
          </p:nvSpPr>
          <p:spPr>
            <a:xfrm>
              <a:off x="7300871" y="4751922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FFC000">
                    <a:lumMod val="110000"/>
                    <a:satMod val="105000"/>
                    <a:tint val="67000"/>
                  </a:srgbClr>
                </a:gs>
                <a:gs pos="50000">
                  <a:srgbClr val="FFC000">
                    <a:lumMod val="105000"/>
                    <a:satMod val="103000"/>
                    <a:tint val="73000"/>
                  </a:srgbClr>
                </a:gs>
                <a:gs pos="100000">
                  <a:srgbClr val="FFC000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사용자관리</a:t>
              </a: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7576360" y="500397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사찰관리</a:t>
              </a: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7576360" y="5252057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사용자관리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935742" y="2587495"/>
            <a:ext cx="2125130" cy="717735"/>
            <a:chOff x="7300871" y="3935395"/>
            <a:chExt cx="2125130" cy="717735"/>
          </a:xfrm>
        </p:grpSpPr>
        <p:sp>
          <p:nvSpPr>
            <p:cNvPr id="68" name="직사각형 67"/>
            <p:cNvSpPr/>
            <p:nvPr/>
          </p:nvSpPr>
          <p:spPr>
            <a:xfrm>
              <a:off x="7300871" y="393539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FFC000">
                    <a:lumMod val="110000"/>
                    <a:satMod val="105000"/>
                    <a:tint val="67000"/>
                  </a:srgbClr>
                </a:gs>
                <a:gs pos="50000">
                  <a:srgbClr val="FFC000">
                    <a:lumMod val="105000"/>
                    <a:satMod val="103000"/>
                    <a:tint val="73000"/>
                  </a:srgbClr>
                </a:gs>
                <a:gs pos="100000">
                  <a:srgbClr val="FFC000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latinLnBrk="0"/>
              <a:r>
                <a:rPr lang="ko-KR" altLang="en-US" sz="1000" b="1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변경신고</a:t>
              </a:r>
              <a:r>
                <a:rPr lang="en-US" altLang="ko-KR" sz="1000" b="1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[</a:t>
              </a:r>
              <a:r>
                <a:rPr lang="ko-KR" altLang="en-US" sz="1000" b="1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종단</a:t>
              </a:r>
              <a:r>
                <a:rPr lang="en-US" altLang="ko-KR" sz="1000" b="1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]</a:t>
              </a:r>
              <a:endParaRPr lang="ko-KR" altLang="en-US" sz="1000" b="1" kern="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7576360" y="418661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사찰정보 변경신고승인</a:t>
              </a:r>
              <a:endPara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7576360" y="4437130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스님정보 변경신고승인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956258" y="3439206"/>
            <a:ext cx="2130990" cy="977745"/>
            <a:chOff x="4956258" y="2844001"/>
            <a:chExt cx="2130990" cy="977745"/>
          </a:xfrm>
        </p:grpSpPr>
        <p:sp>
          <p:nvSpPr>
            <p:cNvPr id="74" name="직사각형 73"/>
            <p:cNvSpPr/>
            <p:nvPr/>
          </p:nvSpPr>
          <p:spPr>
            <a:xfrm>
              <a:off x="4956258" y="2844001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FFC000">
                    <a:lumMod val="110000"/>
                    <a:satMod val="105000"/>
                    <a:tint val="67000"/>
                  </a:srgbClr>
                </a:gs>
                <a:gs pos="50000">
                  <a:srgbClr val="FFC000">
                    <a:lumMod val="105000"/>
                    <a:satMod val="103000"/>
                    <a:tint val="73000"/>
                  </a:srgbClr>
                </a:gs>
                <a:gs pos="100000">
                  <a:srgbClr val="FFC000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b="1" kern="0" dirty="0" smtClean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50" charset="-127"/>
                </a:rPr>
                <a:t>반환금관리</a:t>
              </a:r>
              <a:endPara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5237607" y="3345737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반환금이체요청</a:t>
              </a: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5237607" y="3605746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반환금처리결과조회</a:t>
              </a: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5237607" y="3090695"/>
              <a:ext cx="1849641" cy="216000"/>
            </a:xfrm>
            <a:prstGeom prst="rect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A5A5A5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반환금결의</a:t>
              </a:r>
            </a:p>
          </p:txBody>
        </p:sp>
      </p:grpSp>
      <p:sp>
        <p:nvSpPr>
          <p:cNvPr id="83" name="모서리가 둥근 직사각형 82"/>
          <p:cNvSpPr/>
          <p:nvPr/>
        </p:nvSpPr>
        <p:spPr bwMode="auto">
          <a:xfrm>
            <a:off x="4829578" y="730332"/>
            <a:ext cx="4224043" cy="5849995"/>
          </a:xfrm>
          <a:prstGeom prst="roundRect">
            <a:avLst>
              <a:gd name="adj" fmla="val 3065"/>
            </a:avLst>
          </a:prstGeom>
          <a:solidFill>
            <a:schemeClr val="bg1">
              <a:lumMod val="85000"/>
              <a:alpha val="70000"/>
            </a:schemeClr>
          </a:solidFill>
          <a:ln w="1905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0615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소임공제 업무 메뉴 별 권한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94151567"/>
              </p:ext>
            </p:extLst>
          </p:nvPr>
        </p:nvGraphicFramePr>
        <p:xfrm>
          <a:off x="81529" y="663462"/>
          <a:ext cx="8900630" cy="5853873"/>
        </p:xfrm>
        <a:graphic>
          <a:graphicData uri="http://schemas.openxmlformats.org/drawingml/2006/table">
            <a:tbl>
              <a:tblPr/>
              <a:tblGrid>
                <a:gridCol w="1048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36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713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38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38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788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시스템 메뉴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접근 권한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82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대분류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중분류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세부업무 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스님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사찰담당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88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홈페이지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종교인과세란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?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종교인 과세에 대한 안내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소임공제안내및신청방법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신청방법 및 절차 안내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서식다운로드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관련 서식파일 다운로드 링크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회원가입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대상 사찰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스님 회원 가입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로그인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업무를 위한 로그인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7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사용자관리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스님관리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대상 스님 등록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사찰계좌관리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종단집금계좌로 입금용 사찰계좌 등록관리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endParaRPr lang="ko-KR" altLang="en-US" sz="1100" b="0" i="0" u="none" strike="noStrike" dirty="0">
                        <a:solidFill>
                          <a:srgbClr val="C37A5D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581001"/>
                  </a:ext>
                </a:extLst>
              </a:tr>
              <a:tr h="25788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지급신청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신청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신청접수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 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발생 시 수시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정기신청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정기적으로 발생하는 소임공제 신청접수 등록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신청확정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신청목록 조회 및 종단으로 지급신청 확정</a:t>
                      </a:r>
                      <a:endParaRPr lang="ko-KR" alt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지급현황조회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지급결과 확인 및 지급명세서 출력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사찰거래내역조회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사찰에서 종단으로 입금한 거래내역 조회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endParaRPr lang="ko-KR" altLang="en-US" sz="1100" b="0" i="0" u="none" strike="noStrike" dirty="0">
                        <a:solidFill>
                          <a:srgbClr val="C37A5D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9470913"/>
                  </a:ext>
                </a:extLst>
              </a:tr>
              <a:tr h="25788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변경신고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사찰정보변경신고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관련 사찰정보 변경 시 변경신고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endParaRPr lang="ko-KR" altLang="en-US" sz="1100" b="0" i="0" u="none" strike="noStrike" dirty="0">
                        <a:solidFill>
                          <a:srgbClr val="C37A5D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스님정보변경신고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지출결의 처리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endParaRPr lang="ko-KR" altLang="en-US" sz="1100" b="0" i="0" u="none" strike="noStrike" dirty="0">
                        <a:solidFill>
                          <a:srgbClr val="C37A5D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사찰정보변경현황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사찰정보 변경신고 결과 확인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스님정보변경현황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스님정보 변경신고 결과 확인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57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반환금관리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사찰반환금신청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과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 입금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사찰계좌 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종단집금계좌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 대한 반환 요청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9266033"/>
                  </a:ext>
                </a:extLst>
              </a:tr>
              <a:tr h="25788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게시판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4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공지사항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공지내역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87610352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자주하는질문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자주하는 질문 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79377660"/>
                  </a:ext>
                </a:extLst>
              </a:tr>
              <a:tr h="257885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묻고답하기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소임공제 관련 질의등록 및 답변 확인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C37A5D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E6C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9719402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149469" y="376599"/>
            <a:ext cx="87571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■ 사찰담당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스님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개인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</a:rPr>
              <a:t>권한에 따른 업무 사용권한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60454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소임공제 업무처리 흐름도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870807"/>
              </p:ext>
            </p:extLst>
          </p:nvPr>
        </p:nvGraphicFramePr>
        <p:xfrm>
          <a:off x="188913" y="405823"/>
          <a:ext cx="8779241" cy="276480"/>
        </p:xfrm>
        <a:graphic>
          <a:graphicData uri="http://schemas.openxmlformats.org/drawingml/2006/table">
            <a:tbl>
              <a:tblPr/>
              <a:tblGrid>
                <a:gridCol w="8779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회원가입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사찰담당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)]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AutoShape 72"/>
          <p:cNvSpPr>
            <a:spLocks noChangeArrowheads="1"/>
          </p:cNvSpPr>
          <p:nvPr/>
        </p:nvSpPr>
        <p:spPr bwMode="auto">
          <a:xfrm>
            <a:off x="6901226" y="453916"/>
            <a:ext cx="180975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0" name="Text Box 426"/>
          <p:cNvSpPr txBox="1">
            <a:spLocks noChangeArrowheads="1"/>
          </p:cNvSpPr>
          <p:nvPr/>
        </p:nvSpPr>
        <p:spPr bwMode="auto">
          <a:xfrm>
            <a:off x="7071089" y="425341"/>
            <a:ext cx="539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화면</a:t>
            </a:r>
          </a:p>
        </p:txBody>
      </p:sp>
      <p:sp>
        <p:nvSpPr>
          <p:cNvPr id="11" name="AutoShape 72"/>
          <p:cNvSpPr>
            <a:spLocks noChangeArrowheads="1"/>
          </p:cNvSpPr>
          <p:nvPr/>
        </p:nvSpPr>
        <p:spPr bwMode="auto">
          <a:xfrm>
            <a:off x="7621951" y="453916"/>
            <a:ext cx="179388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2" name="Text Box 428"/>
          <p:cNvSpPr txBox="1">
            <a:spLocks noChangeArrowheads="1"/>
          </p:cNvSpPr>
          <p:nvPr/>
        </p:nvSpPr>
        <p:spPr bwMode="auto">
          <a:xfrm>
            <a:off x="7790226" y="433278"/>
            <a:ext cx="1079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프로그램 처리</a:t>
            </a: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4516863"/>
              </p:ext>
            </p:extLst>
          </p:nvPr>
        </p:nvGraphicFramePr>
        <p:xfrm>
          <a:off x="205154" y="727588"/>
          <a:ext cx="8754969" cy="5806840"/>
        </p:xfrm>
        <a:graphic>
          <a:graphicData uri="http://schemas.openxmlformats.org/drawingml/2006/table">
            <a:tbl>
              <a:tblPr firstRow="1" bandRow="1"/>
              <a:tblGrid>
                <a:gridCol w="14829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업무구분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소임공제 시스템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360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회원가입</a:t>
                      </a:r>
                      <a:endParaRPr lang="en-US" altLang="ko-KR" sz="12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사찰 대상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" name="AutoShape 72"/>
          <p:cNvSpPr>
            <a:spLocks noChangeArrowheads="1"/>
          </p:cNvSpPr>
          <p:nvPr/>
        </p:nvSpPr>
        <p:spPr bwMode="auto">
          <a:xfrm>
            <a:off x="2064664" y="1177823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>
                <a:solidFill>
                  <a:srgbClr val="000000"/>
                </a:solidFill>
                <a:latin typeface="+mn-ea"/>
                <a:ea typeface="+mn-ea"/>
              </a:rPr>
              <a:t>홈페이지 접속</a:t>
            </a:r>
            <a:endParaRPr kumimoji="0" lang="en-US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</a:pPr>
            <a:r>
              <a:rPr kumimoji="0" lang="en-US" altLang="ko-KR" sz="1200" b="1" dirty="0" smtClean="0">
                <a:solidFill>
                  <a:srgbClr val="000000"/>
                </a:solidFill>
                <a:latin typeface="+mn-ea"/>
                <a:ea typeface="+mn-ea"/>
              </a:rPr>
              <a:t>(www.soim.or.kr</a:t>
            </a:r>
            <a:r>
              <a:rPr kumimoji="0" lang="en-US" altLang="ko-KR" sz="1200" b="1" dirty="0">
                <a:solidFill>
                  <a:srgbClr val="000000"/>
                </a:solidFill>
                <a:latin typeface="+mn-ea"/>
                <a:ea typeface="+mn-ea"/>
              </a:rPr>
              <a:t>)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0" name="AutoShape 72"/>
          <p:cNvSpPr>
            <a:spLocks noChangeArrowheads="1"/>
          </p:cNvSpPr>
          <p:nvPr/>
        </p:nvSpPr>
        <p:spPr bwMode="auto">
          <a:xfrm>
            <a:off x="2064664" y="1784728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>
                <a:solidFill>
                  <a:srgbClr val="000000"/>
                </a:solidFill>
                <a:latin typeface="+mn-ea"/>
                <a:ea typeface="+mn-ea"/>
              </a:rPr>
              <a:t>회원구분 선택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1" name="AutoShape 72"/>
          <p:cNvSpPr>
            <a:spLocks noChangeArrowheads="1"/>
          </p:cNvSpPr>
          <p:nvPr/>
        </p:nvSpPr>
        <p:spPr bwMode="auto">
          <a:xfrm>
            <a:off x="2064664" y="2391633"/>
            <a:ext cx="1637760" cy="407170"/>
          </a:xfrm>
          <a:prstGeom prst="diamond">
            <a:avLst/>
          </a:prstGeom>
          <a:solidFill>
            <a:srgbClr val="F8F8F8"/>
          </a:solidFill>
          <a:ln w="19050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rPr>
              <a:t>사찰담당여부</a:t>
            </a:r>
            <a:endParaRPr kumimoji="0" lang="ko-KR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cxnSp>
        <p:nvCxnSpPr>
          <p:cNvPr id="42" name="직선 화살표 연결선 41"/>
          <p:cNvCxnSpPr>
            <a:stCxn id="39" idx="2"/>
            <a:endCxn id="40" idx="0"/>
          </p:cNvCxnSpPr>
          <p:nvPr/>
        </p:nvCxnSpPr>
        <p:spPr>
          <a:xfrm>
            <a:off x="2883544" y="1584993"/>
            <a:ext cx="0" cy="199735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3" name="직선 화살표 연결선 42"/>
          <p:cNvCxnSpPr>
            <a:stCxn id="40" idx="2"/>
            <a:endCxn id="41" idx="0"/>
          </p:cNvCxnSpPr>
          <p:nvPr/>
        </p:nvCxnSpPr>
        <p:spPr>
          <a:xfrm>
            <a:off x="2883544" y="2191898"/>
            <a:ext cx="0" cy="199735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4" name="직선 화살표 연결선 43"/>
          <p:cNvCxnSpPr>
            <a:stCxn id="41" idx="2"/>
            <a:endCxn id="47" idx="0"/>
          </p:cNvCxnSpPr>
          <p:nvPr/>
        </p:nvCxnSpPr>
        <p:spPr>
          <a:xfrm>
            <a:off x="2883544" y="2798803"/>
            <a:ext cx="0" cy="199735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5" name="AutoShape 72"/>
          <p:cNvSpPr>
            <a:spLocks noChangeArrowheads="1"/>
          </p:cNvSpPr>
          <p:nvPr/>
        </p:nvSpPr>
        <p:spPr bwMode="auto">
          <a:xfrm>
            <a:off x="6036287" y="2393115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>
                <a:solidFill>
                  <a:srgbClr val="000000"/>
                </a:solidFill>
                <a:latin typeface="+mn-ea"/>
                <a:ea typeface="+mn-ea"/>
              </a:rPr>
              <a:t>스님 개인정보 입력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46" name="직선 화살표 연결선 45"/>
          <p:cNvCxnSpPr>
            <a:stCxn id="41" idx="3"/>
            <a:endCxn id="45" idx="1"/>
          </p:cNvCxnSpPr>
          <p:nvPr/>
        </p:nvCxnSpPr>
        <p:spPr>
          <a:xfrm>
            <a:off x="3702424" y="2595218"/>
            <a:ext cx="2333863" cy="148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7" name="AutoShape 72"/>
          <p:cNvSpPr>
            <a:spLocks noChangeArrowheads="1"/>
          </p:cNvSpPr>
          <p:nvPr/>
        </p:nvSpPr>
        <p:spPr bwMode="auto">
          <a:xfrm>
            <a:off x="2064664" y="2998538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>
                <a:solidFill>
                  <a:srgbClr val="000000"/>
                </a:solidFill>
                <a:latin typeface="+mn-ea"/>
                <a:ea typeface="+mn-ea"/>
              </a:rPr>
              <a:t>사찰 검색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48" name="직선 화살표 연결선 71"/>
          <p:cNvCxnSpPr>
            <a:stCxn id="49" idx="2"/>
            <a:endCxn id="51" idx="0"/>
          </p:cNvCxnSpPr>
          <p:nvPr/>
        </p:nvCxnSpPr>
        <p:spPr>
          <a:xfrm rot="16200000" flipH="1">
            <a:off x="3841847" y="4268121"/>
            <a:ext cx="261470" cy="2178076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9" name="AutoShape 72"/>
          <p:cNvSpPr>
            <a:spLocks noChangeArrowheads="1"/>
          </p:cNvSpPr>
          <p:nvPr/>
        </p:nvSpPr>
        <p:spPr bwMode="auto">
          <a:xfrm>
            <a:off x="2064664" y="4819254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패스워드 입력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50" name="직선 화살표 연결선 81"/>
          <p:cNvCxnSpPr>
            <a:stCxn id="52" idx="2"/>
            <a:endCxn id="60" idx="3"/>
          </p:cNvCxnSpPr>
          <p:nvPr/>
        </p:nvCxnSpPr>
        <p:spPr>
          <a:xfrm rot="5400000">
            <a:off x="4082077" y="3025018"/>
            <a:ext cx="404357" cy="1163662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1" name="AutoShape 72"/>
          <p:cNvSpPr>
            <a:spLocks noChangeArrowheads="1"/>
          </p:cNvSpPr>
          <p:nvPr/>
        </p:nvSpPr>
        <p:spPr bwMode="auto">
          <a:xfrm>
            <a:off x="4372521" y="5487894"/>
            <a:ext cx="1378197" cy="2892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>
                <a:solidFill>
                  <a:srgbClr val="000000"/>
                </a:solidFill>
                <a:latin typeface="+mn-ea"/>
                <a:ea typeface="+mn-ea"/>
              </a:rPr>
              <a:t>사용신청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2" name="AutoShape 72"/>
          <p:cNvSpPr>
            <a:spLocks noChangeArrowheads="1"/>
          </p:cNvSpPr>
          <p:nvPr/>
        </p:nvSpPr>
        <p:spPr bwMode="auto">
          <a:xfrm>
            <a:off x="4047206" y="2997501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</a:rPr>
              <a:t>사찰정보 조회</a:t>
            </a:r>
            <a:endParaRPr kumimoji="0" lang="ko-KR" altLang="ko-KR" sz="12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53" name="직선 화살표 연결선 52"/>
          <p:cNvCxnSpPr>
            <a:stCxn id="47" idx="3"/>
            <a:endCxn id="52" idx="1"/>
          </p:cNvCxnSpPr>
          <p:nvPr/>
        </p:nvCxnSpPr>
        <p:spPr>
          <a:xfrm flipV="1">
            <a:off x="3702424" y="3201086"/>
            <a:ext cx="344782" cy="1037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4" name="직선 화살표 연결선 91"/>
          <p:cNvCxnSpPr>
            <a:stCxn id="34" idx="2"/>
            <a:endCxn id="51" idx="0"/>
          </p:cNvCxnSpPr>
          <p:nvPr/>
        </p:nvCxnSpPr>
        <p:spPr>
          <a:xfrm rot="5400000">
            <a:off x="4919390" y="3552117"/>
            <a:ext cx="2078008" cy="1793547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5" name="직사각형 54"/>
          <p:cNvSpPr/>
          <p:nvPr/>
        </p:nvSpPr>
        <p:spPr>
          <a:xfrm>
            <a:off x="3467169" y="2363901"/>
            <a:ext cx="120577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[N: </a:t>
            </a:r>
            <a:r>
              <a:rPr lang="ko-KR" altLang="en-US" sz="800" kern="0" dirty="0" smtClean="0">
                <a:solidFill>
                  <a:srgbClr val="000000"/>
                </a:solidFill>
                <a:latin typeface="+mn-ea"/>
              </a:rPr>
              <a:t>스님</a:t>
            </a:r>
            <a:r>
              <a:rPr lang="en-US" altLang="ko-KR" sz="800" kern="0" dirty="0" smtClean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800" kern="0" dirty="0" smtClean="0">
                <a:solidFill>
                  <a:srgbClr val="000000"/>
                </a:solidFill>
                <a:latin typeface="+mn-ea"/>
              </a:rPr>
              <a:t>개인</a:t>
            </a:r>
            <a:r>
              <a:rPr lang="en-US" altLang="ko-KR" sz="800" kern="0" dirty="0" smtClean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800" kern="0" dirty="0" smtClean="0">
                <a:solidFill>
                  <a:srgbClr val="000000"/>
                </a:solidFill>
                <a:latin typeface="+mn-ea"/>
              </a:rPr>
              <a:t>인 경우</a:t>
            </a:r>
            <a:r>
              <a:rPr kumimoji="0" lang="en-US" altLang="ko-K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]</a:t>
            </a:r>
            <a:endParaRPr kumimoji="0" lang="ko-KR" alt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2965490" y="2713525"/>
            <a:ext cx="11400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[Y: </a:t>
            </a:r>
            <a:r>
              <a:rPr kumimoji="0" lang="ko-KR" alt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사찰담당인 경우</a:t>
            </a:r>
            <a:r>
              <a:rPr kumimoji="0" lang="en-US" altLang="ko-KR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]</a:t>
            </a:r>
            <a:endParaRPr kumimoji="0" lang="ko-KR" altLang="en-US" sz="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7" name="AutoShape 72"/>
          <p:cNvSpPr>
            <a:spLocks noChangeArrowheads="1"/>
          </p:cNvSpPr>
          <p:nvPr/>
        </p:nvSpPr>
        <p:spPr bwMode="auto">
          <a:xfrm>
            <a:off x="4372521" y="5983386"/>
            <a:ext cx="1378197" cy="409689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ea"/>
              </a:rPr>
              <a:t>회원가입등록 및 </a:t>
            </a:r>
            <a:endParaRPr kumimoji="0" lang="en-US" altLang="ko-KR" sz="12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ea"/>
              </a:rPr>
              <a:t>사용대기 처리</a:t>
            </a:r>
            <a:endParaRPr kumimoji="0" lang="ko-KR" altLang="ko-KR" sz="12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58" name="직선 화살표 연결선 57"/>
          <p:cNvCxnSpPr>
            <a:stCxn id="51" idx="2"/>
            <a:endCxn id="57" idx="0"/>
          </p:cNvCxnSpPr>
          <p:nvPr/>
        </p:nvCxnSpPr>
        <p:spPr>
          <a:xfrm>
            <a:off x="5061620" y="5777185"/>
            <a:ext cx="0" cy="206201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9" name="직사각형 58"/>
          <p:cNvSpPr/>
          <p:nvPr/>
        </p:nvSpPr>
        <p:spPr>
          <a:xfrm>
            <a:off x="6351324" y="5993933"/>
            <a:ext cx="2127505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ea"/>
              </a:rPr>
              <a:t>정상적으로 사용 신청된 회원은 </a:t>
            </a:r>
            <a:endParaRPr kumimoji="0" lang="en-US" altLang="ko-KR" sz="105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ea"/>
              </a:rPr>
              <a:t>종단 시스템관리 담당자가 </a:t>
            </a:r>
            <a:endParaRPr kumimoji="0" lang="en-US" altLang="ko-KR" sz="105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ea"/>
              </a:rPr>
              <a:t>사용승인</a:t>
            </a:r>
            <a:r>
              <a:rPr kumimoji="0" lang="ko-KR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ea"/>
              </a:rPr>
              <a:t> 후 로그인 가능</a:t>
            </a:r>
          </a:p>
        </p:txBody>
      </p:sp>
      <p:sp>
        <p:nvSpPr>
          <p:cNvPr id="60" name="AutoShape 72"/>
          <p:cNvSpPr>
            <a:spLocks noChangeArrowheads="1"/>
          </p:cNvSpPr>
          <p:nvPr/>
        </p:nvSpPr>
        <p:spPr bwMode="auto">
          <a:xfrm>
            <a:off x="2064664" y="3605443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algn="ctr">
              <a:spcBef>
                <a:spcPct val="0"/>
              </a:spcBef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사찰정보 표기</a:t>
            </a:r>
            <a:endParaRPr lang="ko-KR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61" name="직선 화살표 연결선 60"/>
          <p:cNvCxnSpPr>
            <a:stCxn id="60" idx="2"/>
            <a:endCxn id="63" idx="0"/>
          </p:cNvCxnSpPr>
          <p:nvPr/>
        </p:nvCxnSpPr>
        <p:spPr>
          <a:xfrm>
            <a:off x="2883544" y="4012613"/>
            <a:ext cx="2932" cy="199735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4" name="AutoShape 72"/>
          <p:cNvSpPr>
            <a:spLocks noChangeArrowheads="1"/>
          </p:cNvSpPr>
          <p:nvPr/>
        </p:nvSpPr>
        <p:spPr bwMode="auto">
          <a:xfrm>
            <a:off x="6036287" y="3002716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아이디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+mn-ea"/>
                <a:ea typeface="+mn-ea"/>
              </a:rPr>
              <a:t>/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패스워드 입력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36" name="직선 화살표 연결선 35"/>
          <p:cNvCxnSpPr>
            <a:stCxn id="45" idx="2"/>
            <a:endCxn id="34" idx="0"/>
          </p:cNvCxnSpPr>
          <p:nvPr/>
        </p:nvCxnSpPr>
        <p:spPr>
          <a:xfrm>
            <a:off x="6855167" y="2800285"/>
            <a:ext cx="0" cy="202431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3" name="AutoShape 72"/>
          <p:cNvSpPr>
            <a:spLocks noChangeArrowheads="1"/>
          </p:cNvSpPr>
          <p:nvPr/>
        </p:nvSpPr>
        <p:spPr bwMode="auto">
          <a:xfrm>
            <a:off x="2067596" y="4212348"/>
            <a:ext cx="1637760" cy="40717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사찰담당정보 입력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64" name="직선 화살표 연결선 63"/>
          <p:cNvCxnSpPr>
            <a:stCxn id="63" idx="2"/>
            <a:endCxn id="49" idx="0"/>
          </p:cNvCxnSpPr>
          <p:nvPr/>
        </p:nvCxnSpPr>
        <p:spPr>
          <a:xfrm flipH="1">
            <a:off x="2883544" y="4619518"/>
            <a:ext cx="2932" cy="199736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직사각형 36"/>
          <p:cNvSpPr/>
          <p:nvPr/>
        </p:nvSpPr>
        <p:spPr>
          <a:xfrm>
            <a:off x="4855669" y="3474492"/>
            <a:ext cx="16289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사찰정보가 조회되지 않는 경우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ko-KR" altLang="en-US" sz="800" kern="0" dirty="0" smtClean="0">
                <a:solidFill>
                  <a:srgbClr val="000000"/>
                </a:solidFill>
                <a:latin typeface="+mn-ea"/>
                <a:sym typeface="Wingdings" panose="05000000000000000000" pitchFamily="2" charset="2"/>
              </a:rPr>
              <a:t>종단담당에게 문의</a:t>
            </a:r>
            <a:endParaRPr kumimoji="0" lang="ko-KR" alt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1997845" y="5382856"/>
            <a:ext cx="16946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※ </a:t>
            </a:r>
            <a:r>
              <a:rPr kumimoji="0" lang="ko-KR" alt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사찰담당 아이디는 자동생성됨</a:t>
            </a:r>
          </a:p>
        </p:txBody>
      </p:sp>
    </p:spTree>
    <p:extLst>
      <p:ext uri="{BB962C8B-B14F-4D97-AF65-F5344CB8AC3E}">
        <p14:creationId xmlns:p14="http://schemas.microsoft.com/office/powerpoint/2010/main" xmlns="" val="41417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소임공제 업무처리 흐름도</a:t>
            </a:r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9546016"/>
              </p:ext>
            </p:extLst>
          </p:nvPr>
        </p:nvGraphicFramePr>
        <p:xfrm>
          <a:off x="170983" y="405826"/>
          <a:ext cx="8779241" cy="276480"/>
        </p:xfrm>
        <a:graphic>
          <a:graphicData uri="http://schemas.openxmlformats.org/drawingml/2006/table">
            <a:tbl>
              <a:tblPr/>
              <a:tblGrid>
                <a:gridCol w="8779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대상 스님정보 관리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AutoShape 72"/>
          <p:cNvSpPr>
            <a:spLocks noChangeArrowheads="1"/>
          </p:cNvSpPr>
          <p:nvPr/>
        </p:nvSpPr>
        <p:spPr bwMode="auto">
          <a:xfrm>
            <a:off x="6883296" y="435989"/>
            <a:ext cx="180975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 Box 426"/>
          <p:cNvSpPr txBox="1">
            <a:spLocks noChangeArrowheads="1"/>
          </p:cNvSpPr>
          <p:nvPr/>
        </p:nvSpPr>
        <p:spPr bwMode="auto">
          <a:xfrm>
            <a:off x="7053159" y="407414"/>
            <a:ext cx="539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화면</a:t>
            </a:r>
          </a:p>
        </p:txBody>
      </p:sp>
      <p:sp>
        <p:nvSpPr>
          <p:cNvPr id="11" name="AutoShape 72"/>
          <p:cNvSpPr>
            <a:spLocks noChangeArrowheads="1"/>
          </p:cNvSpPr>
          <p:nvPr/>
        </p:nvSpPr>
        <p:spPr bwMode="auto">
          <a:xfrm>
            <a:off x="7604021" y="435989"/>
            <a:ext cx="179388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 Box 428"/>
          <p:cNvSpPr txBox="1">
            <a:spLocks noChangeArrowheads="1"/>
          </p:cNvSpPr>
          <p:nvPr/>
        </p:nvSpPr>
        <p:spPr bwMode="auto">
          <a:xfrm>
            <a:off x="7772296" y="415351"/>
            <a:ext cx="1079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프로그램 처리</a:t>
            </a: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8097498"/>
              </p:ext>
            </p:extLst>
          </p:nvPr>
        </p:nvGraphicFramePr>
        <p:xfrm>
          <a:off x="170984" y="709661"/>
          <a:ext cx="8779240" cy="5806840"/>
        </p:xfrm>
        <a:graphic>
          <a:graphicData uri="http://schemas.openxmlformats.org/drawingml/2006/table">
            <a:tbl>
              <a:tblPr firstRow="1" bandRow="1"/>
              <a:tblGrid>
                <a:gridCol w="1487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92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업무구분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소임공제 시스템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360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/>
                        <a:t>스님정보 관리</a:t>
                      </a:r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" name="AutoShape 72"/>
          <p:cNvSpPr>
            <a:spLocks noChangeArrowheads="1"/>
          </p:cNvSpPr>
          <p:nvPr/>
        </p:nvSpPr>
        <p:spPr bwMode="auto">
          <a:xfrm>
            <a:off x="2046734" y="1335741"/>
            <a:ext cx="17951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종단 공통 관리 정보</a:t>
            </a:r>
            <a:endParaRPr kumimoji="0" lang="ko-KR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AutoShape 72"/>
          <p:cNvSpPr>
            <a:spLocks noChangeArrowheads="1"/>
          </p:cNvSpPr>
          <p:nvPr/>
        </p:nvSpPr>
        <p:spPr bwMode="auto">
          <a:xfrm>
            <a:off x="5551561" y="1335740"/>
            <a:ext cx="17951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 개별 관리 정보</a:t>
            </a:r>
            <a:endParaRPr kumimoji="0" lang="ko-KR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AutoShape 72"/>
          <p:cNvSpPr>
            <a:spLocks noChangeArrowheads="1"/>
          </p:cNvSpPr>
          <p:nvPr/>
        </p:nvSpPr>
        <p:spPr bwMode="auto">
          <a:xfrm>
            <a:off x="2044939" y="1652280"/>
            <a:ext cx="1842418" cy="2288694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주민등록번호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성명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법명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우편번호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주민등록주소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휴대전화번호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일반전화번호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이메일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개인정보동의여부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개인정보동의제출일자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주민등록제출여부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주민등록제출일자</a:t>
            </a:r>
            <a:endParaRPr kumimoji="0" lang="ko-KR" altLang="ko-KR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AutoShape 72"/>
          <p:cNvSpPr>
            <a:spLocks noChangeArrowheads="1"/>
          </p:cNvSpPr>
          <p:nvPr/>
        </p:nvSpPr>
        <p:spPr bwMode="auto">
          <a:xfrm>
            <a:off x="5558558" y="1652280"/>
            <a:ext cx="1989895" cy="811367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소임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보직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지급받을 계좌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입금은행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지급받을 계좌번호</a:t>
            </a:r>
            <a:endParaRPr kumimoji="0" lang="en-US" altLang="ko-KR" sz="120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arenR"/>
            </a:pP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지급받을 계좌예금주명</a:t>
            </a:r>
            <a:endParaRPr kumimoji="0" lang="ko-KR" altLang="ko-KR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AutoShape 72"/>
          <p:cNvSpPr>
            <a:spLocks noChangeArrowheads="1"/>
          </p:cNvSpPr>
          <p:nvPr/>
        </p:nvSpPr>
        <p:spPr bwMode="auto">
          <a:xfrm>
            <a:off x="2020805" y="4038497"/>
            <a:ext cx="6830991" cy="2288694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kumimoji="0"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kumimoji="0" lang="ko-KR" altLang="en-US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소임공제 대상 스님정보 관리</a:t>
            </a:r>
            <a:r>
              <a:rPr kumimoji="0" lang="en-US" altLang="ko-KR" sz="12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소임공제 대상 스님의 정보는 종단 공통으로 관리</a:t>
            </a:r>
            <a:endParaRPr kumimoji="0" lang="en-US" altLang="ko-KR" sz="12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최초 소임공제 대상 스님정보를 등록하는 사찰을 기준으로 스님의 종단 공통관리정보가 생성됨</a:t>
            </a:r>
            <a:endParaRPr kumimoji="0" lang="en-US" altLang="ko-KR" sz="12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 개별 관리정보는 사찰 별로 최초 등록</a:t>
            </a:r>
            <a:endParaRPr kumimoji="0" lang="en-US" altLang="ko-KR" sz="12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사찰에서 스님정보 변경이 필요한 경우 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변경신고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해야 함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kumimoji="0" lang="en-US" altLang="ko-KR" sz="12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ko-KR" altLang="en-US" sz="1200" b="1" u="sng" dirty="0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사찰에서 스님정보</a:t>
            </a:r>
            <a:r>
              <a:rPr kumimoji="0" lang="en-US" altLang="ko-KR" sz="1200" b="1" u="sng" dirty="0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kumimoji="0" lang="ko-KR" altLang="en-US" sz="1200" b="1" u="sng" dirty="0" smtClean="0">
                <a:solidFill>
                  <a:srgbClr val="00B0F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변경신고 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 </a:t>
            </a:r>
            <a:r>
              <a:rPr kumimoji="0" lang="ko-KR" altLang="en-US" sz="1200" b="1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종단에서 스님정보</a:t>
            </a:r>
            <a:r>
              <a:rPr kumimoji="0" lang="en-US" altLang="ko-KR" sz="1200" b="1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</a:t>
            </a:r>
            <a:r>
              <a:rPr kumimoji="0" lang="ko-KR" altLang="en-US" sz="1200" b="1" u="sng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변경승인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/>
            </a:r>
            <a:b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종단 변경승인 시점에 스님정보는 변경 처리됨</a:t>
            </a:r>
            <a:endParaRPr kumimoji="0" lang="ko-KR" altLang="ko-KR" sz="12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21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소임공제 업무처리 흐름도</a:t>
            </a:r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1068430"/>
              </p:ext>
            </p:extLst>
          </p:nvPr>
        </p:nvGraphicFramePr>
        <p:xfrm>
          <a:off x="188913" y="396859"/>
          <a:ext cx="8779241" cy="276480"/>
        </p:xfrm>
        <a:graphic>
          <a:graphicData uri="http://schemas.openxmlformats.org/drawingml/2006/table">
            <a:tbl>
              <a:tblPr/>
              <a:tblGrid>
                <a:gridCol w="8779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대상 스님정보 관리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기준 최초 등록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AutoShape 72"/>
          <p:cNvSpPr>
            <a:spLocks noChangeArrowheads="1"/>
          </p:cNvSpPr>
          <p:nvPr/>
        </p:nvSpPr>
        <p:spPr bwMode="auto">
          <a:xfrm>
            <a:off x="6901226" y="453917"/>
            <a:ext cx="180975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0" name="Text Box 426"/>
          <p:cNvSpPr txBox="1">
            <a:spLocks noChangeArrowheads="1"/>
          </p:cNvSpPr>
          <p:nvPr/>
        </p:nvSpPr>
        <p:spPr bwMode="auto">
          <a:xfrm>
            <a:off x="7071089" y="425342"/>
            <a:ext cx="539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화면</a:t>
            </a:r>
          </a:p>
        </p:txBody>
      </p:sp>
      <p:sp>
        <p:nvSpPr>
          <p:cNvPr id="11" name="AutoShape 72"/>
          <p:cNvSpPr>
            <a:spLocks noChangeArrowheads="1"/>
          </p:cNvSpPr>
          <p:nvPr/>
        </p:nvSpPr>
        <p:spPr bwMode="auto">
          <a:xfrm>
            <a:off x="7621951" y="453917"/>
            <a:ext cx="179388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2" name="Text Box 428"/>
          <p:cNvSpPr txBox="1">
            <a:spLocks noChangeArrowheads="1"/>
          </p:cNvSpPr>
          <p:nvPr/>
        </p:nvSpPr>
        <p:spPr bwMode="auto">
          <a:xfrm>
            <a:off x="7790226" y="433279"/>
            <a:ext cx="1079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프로그램 처리</a:t>
            </a: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278665"/>
              </p:ext>
            </p:extLst>
          </p:nvPr>
        </p:nvGraphicFramePr>
        <p:xfrm>
          <a:off x="188914" y="727589"/>
          <a:ext cx="8779240" cy="5806840"/>
        </p:xfrm>
        <a:graphic>
          <a:graphicData uri="http://schemas.openxmlformats.org/drawingml/2006/table">
            <a:tbl>
              <a:tblPr firstRow="1" bandRow="1"/>
              <a:tblGrid>
                <a:gridCol w="1487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92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업무구분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소임공제 시스템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360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/>
                        <a:t>스님정보 등록</a:t>
                      </a:r>
                      <a:endParaRPr lang="en-US" altLang="ko-KR" sz="1200" b="1" dirty="0" smtClean="0"/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사찰 기준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" name="AutoShape 72"/>
          <p:cNvSpPr>
            <a:spLocks noChangeArrowheads="1"/>
          </p:cNvSpPr>
          <p:nvPr/>
        </p:nvSpPr>
        <p:spPr bwMode="auto">
          <a:xfrm>
            <a:off x="2058803" y="1201269"/>
            <a:ext cx="1813950" cy="4071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담당사찰 확인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0" name="AutoShape 72"/>
          <p:cNvSpPr>
            <a:spLocks noChangeArrowheads="1"/>
          </p:cNvSpPr>
          <p:nvPr/>
        </p:nvSpPr>
        <p:spPr bwMode="auto">
          <a:xfrm>
            <a:off x="2058803" y="1807090"/>
            <a:ext cx="1813950" cy="4071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smtClean="0">
                <a:solidFill>
                  <a:srgbClr val="000000"/>
                </a:solidFill>
                <a:latin typeface="+mn-ea"/>
                <a:ea typeface="+mn-ea"/>
              </a:rPr>
              <a:t>주민번호 입력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1" name="AutoShape 72"/>
          <p:cNvSpPr>
            <a:spLocks noChangeArrowheads="1"/>
          </p:cNvSpPr>
          <p:nvPr/>
        </p:nvSpPr>
        <p:spPr bwMode="auto">
          <a:xfrm>
            <a:off x="2058803" y="2412913"/>
            <a:ext cx="1813950" cy="4071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스님중복체크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AutoShape 72"/>
          <p:cNvSpPr>
            <a:spLocks noChangeArrowheads="1"/>
          </p:cNvSpPr>
          <p:nvPr/>
        </p:nvSpPr>
        <p:spPr bwMode="auto">
          <a:xfrm>
            <a:off x="2058803" y="3151744"/>
            <a:ext cx="1813950" cy="407191"/>
          </a:xfrm>
          <a:prstGeom prst="flowChartDecision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중복여부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4" name="AutoShape 72"/>
          <p:cNvSpPr>
            <a:spLocks noChangeArrowheads="1"/>
          </p:cNvSpPr>
          <p:nvPr/>
        </p:nvSpPr>
        <p:spPr bwMode="auto">
          <a:xfrm>
            <a:off x="2058803" y="4090722"/>
            <a:ext cx="1813950" cy="4071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사찰 관리 스님정보 입력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5" name="AutoShape 72"/>
          <p:cNvSpPr>
            <a:spLocks noChangeArrowheads="1"/>
          </p:cNvSpPr>
          <p:nvPr/>
        </p:nvSpPr>
        <p:spPr bwMode="auto">
          <a:xfrm>
            <a:off x="4407270" y="3151744"/>
            <a:ext cx="1813950" cy="4071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스님 공통정보 입력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6" name="AutoShape 72"/>
          <p:cNvSpPr>
            <a:spLocks noChangeArrowheads="1"/>
          </p:cNvSpPr>
          <p:nvPr/>
        </p:nvSpPr>
        <p:spPr bwMode="auto">
          <a:xfrm>
            <a:off x="2058803" y="5019273"/>
            <a:ext cx="1813950" cy="4071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스님정보 저장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등록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+mn-ea"/>
                <a:ea typeface="+mn-ea"/>
              </a:rPr>
              <a:t>)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17" name="직선 화살표 연결선 16"/>
          <p:cNvCxnSpPr>
            <a:stCxn id="39" idx="2"/>
            <a:endCxn id="70" idx="0"/>
          </p:cNvCxnSpPr>
          <p:nvPr/>
        </p:nvCxnSpPr>
        <p:spPr>
          <a:xfrm>
            <a:off x="2965778" y="1608460"/>
            <a:ext cx="0" cy="19863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직선 화살표 연결선 19"/>
          <p:cNvCxnSpPr>
            <a:stCxn id="70" idx="2"/>
            <a:endCxn id="71" idx="0"/>
          </p:cNvCxnSpPr>
          <p:nvPr/>
        </p:nvCxnSpPr>
        <p:spPr>
          <a:xfrm>
            <a:off x="2965778" y="2214281"/>
            <a:ext cx="0" cy="19863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" name="직선 화살표 연결선 22"/>
          <p:cNvCxnSpPr>
            <a:stCxn id="71" idx="2"/>
            <a:endCxn id="13" idx="0"/>
          </p:cNvCxnSpPr>
          <p:nvPr/>
        </p:nvCxnSpPr>
        <p:spPr>
          <a:xfrm>
            <a:off x="2965778" y="2820104"/>
            <a:ext cx="0" cy="33164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" name="직선 화살표 연결선 25"/>
          <p:cNvCxnSpPr>
            <a:stCxn id="13" idx="2"/>
            <a:endCxn id="14" idx="0"/>
          </p:cNvCxnSpPr>
          <p:nvPr/>
        </p:nvCxnSpPr>
        <p:spPr>
          <a:xfrm>
            <a:off x="2965778" y="3558935"/>
            <a:ext cx="0" cy="531787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9" name="직선 화살표 연결선 28"/>
          <p:cNvCxnSpPr>
            <a:stCxn id="14" idx="2"/>
            <a:endCxn id="16" idx="0"/>
          </p:cNvCxnSpPr>
          <p:nvPr/>
        </p:nvCxnSpPr>
        <p:spPr>
          <a:xfrm>
            <a:off x="2965778" y="4497913"/>
            <a:ext cx="0" cy="52136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2" name="직선 화살표 연결선 31"/>
          <p:cNvCxnSpPr>
            <a:stCxn id="13" idx="3"/>
            <a:endCxn id="15" idx="1"/>
          </p:cNvCxnSpPr>
          <p:nvPr/>
        </p:nvCxnSpPr>
        <p:spPr>
          <a:xfrm>
            <a:off x="3872753" y="3355340"/>
            <a:ext cx="534517" cy="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5" name="직선 화살표 연결선 34"/>
          <p:cNvCxnSpPr>
            <a:stCxn id="15" idx="2"/>
            <a:endCxn id="14" idx="3"/>
          </p:cNvCxnSpPr>
          <p:nvPr/>
        </p:nvCxnSpPr>
        <p:spPr>
          <a:xfrm rot="5400000">
            <a:off x="4225808" y="3205880"/>
            <a:ext cx="735383" cy="1441492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0" name="AutoShape 72"/>
          <p:cNvSpPr>
            <a:spLocks noChangeArrowheads="1"/>
          </p:cNvSpPr>
          <p:nvPr/>
        </p:nvSpPr>
        <p:spPr bwMode="auto">
          <a:xfrm>
            <a:off x="3939220" y="2443897"/>
            <a:ext cx="4246923" cy="313988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▶</a:t>
            </a:r>
            <a:r>
              <a:rPr kumimoji="0"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 </a:t>
            </a:r>
            <a:r>
              <a:rPr kumimoji="0"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스님공통정보가 소임공제 시스템에 등록되어 있는지 확인</a:t>
            </a:r>
            <a:endParaRPr kumimoji="0" lang="ko-KR" altLang="ko-KR" sz="12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24468" y="3353303"/>
            <a:ext cx="470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solidFill>
                  <a:srgbClr val="C00000"/>
                </a:solidFill>
                <a:latin typeface="+mn-ea"/>
              </a:rPr>
              <a:t>[ N ]</a:t>
            </a:r>
            <a:endParaRPr lang="ko-KR" altLang="en-US" sz="10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58727" y="3647860"/>
            <a:ext cx="4459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solidFill>
                  <a:srgbClr val="0000FF"/>
                </a:solidFill>
                <a:latin typeface="+mn-ea"/>
              </a:rPr>
              <a:t>[ Y ]</a:t>
            </a:r>
            <a:endParaRPr lang="ko-KR" altLang="en-US" sz="1000" b="1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4" name="AutoShape 72"/>
          <p:cNvSpPr>
            <a:spLocks noChangeArrowheads="1"/>
          </p:cNvSpPr>
          <p:nvPr/>
        </p:nvSpPr>
        <p:spPr bwMode="auto">
          <a:xfrm>
            <a:off x="4619256" y="4560002"/>
            <a:ext cx="4139262" cy="1734697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28600" indent="-228600" eaLnBrk="1" latinLnBrk="0" hangingPunct="1">
              <a:lnSpc>
                <a:spcPct val="150000"/>
              </a:lnSpc>
              <a:spcBef>
                <a:spcPct val="0"/>
              </a:spcBef>
              <a:buFont typeface="+mj-ea"/>
              <a:buAutoNum type="circleNumDbPlain"/>
            </a:pPr>
            <a:r>
              <a:rPr kumimoji="0" lang="ko-KR" altLang="en-US" sz="1200" b="1" dirty="0" smtClean="0">
                <a:solidFill>
                  <a:srgbClr val="C1390F"/>
                </a:solidFill>
                <a:latin typeface="+mn-ea"/>
                <a:ea typeface="+mn-ea"/>
                <a:sym typeface="Wingdings" panose="05000000000000000000" pitchFamily="2" charset="2"/>
              </a:rPr>
              <a:t>스님공통정보가 소임공제 시스템에 등록되어 있는 경우</a:t>
            </a:r>
            <a:r>
              <a:rPr kumimoji="0"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/>
            </a:r>
            <a:br>
              <a:rPr kumimoji="0"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</a:b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  <a:sym typeface="Wingdings" panose="05000000000000000000" pitchFamily="2" charset="2"/>
              </a:rPr>
              <a:t>스님공통정보는 그대로 사용</a:t>
            </a:r>
            <a:r>
              <a:rPr kumimoji="0"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하고</a:t>
            </a:r>
            <a:r>
              <a:rPr kumimoji="0"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, </a:t>
            </a:r>
            <a:br>
              <a:rPr kumimoji="0"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</a:br>
            <a:r>
              <a:rPr kumimoji="0" lang="ko-KR" altLang="en-US" sz="1200" b="1" dirty="0">
                <a:latin typeface="+mn-ea"/>
                <a:ea typeface="+mn-ea"/>
                <a:sym typeface="Wingdings" panose="05000000000000000000" pitchFamily="2" charset="2"/>
              </a:rPr>
              <a:t>사찰에서 관리하는 스님정보</a:t>
            </a:r>
            <a:r>
              <a:rPr kumimoji="0" lang="en-US" altLang="ko-KR" sz="1200" b="1" dirty="0">
                <a:latin typeface="+mn-ea"/>
                <a:ea typeface="+mn-ea"/>
                <a:sym typeface="Wingdings" panose="05000000000000000000" pitchFamily="2" charset="2"/>
              </a:rPr>
              <a:t>(</a:t>
            </a:r>
            <a:r>
              <a:rPr kumimoji="0" lang="ko-KR" altLang="en-US" sz="1200" b="1" dirty="0">
                <a:latin typeface="+mn-ea"/>
                <a:ea typeface="+mn-ea"/>
                <a:sym typeface="Wingdings" panose="05000000000000000000" pitchFamily="2" charset="2"/>
              </a:rPr>
              <a:t>소임</a:t>
            </a:r>
            <a:r>
              <a:rPr kumimoji="0" lang="en-US" altLang="ko-KR" sz="1200" b="1" dirty="0">
                <a:latin typeface="+mn-ea"/>
                <a:ea typeface="+mn-ea"/>
                <a:sym typeface="Wingdings" panose="05000000000000000000" pitchFamily="2" charset="2"/>
              </a:rPr>
              <a:t>, </a:t>
            </a:r>
            <a:r>
              <a:rPr kumimoji="0" lang="ko-KR" altLang="en-US" sz="1200" b="1" dirty="0">
                <a:latin typeface="+mn-ea"/>
                <a:ea typeface="+mn-ea"/>
                <a:sym typeface="Wingdings" panose="05000000000000000000" pitchFamily="2" charset="2"/>
              </a:rPr>
              <a:t>소임비입금계좌</a:t>
            </a:r>
            <a:r>
              <a:rPr kumimoji="0" lang="en-US" altLang="ko-KR" sz="1200" b="1" dirty="0">
                <a:latin typeface="+mn-ea"/>
                <a:ea typeface="+mn-ea"/>
                <a:sym typeface="Wingdings" panose="05000000000000000000" pitchFamily="2" charset="2"/>
              </a:rPr>
              <a:t>)</a:t>
            </a:r>
            <a:r>
              <a:rPr kumimoji="0" lang="ko-KR" altLang="en-US" sz="1200" b="1" dirty="0">
                <a:latin typeface="+mn-ea"/>
                <a:ea typeface="+mn-ea"/>
                <a:sym typeface="Wingdings" panose="05000000000000000000" pitchFamily="2" charset="2"/>
              </a:rPr>
              <a:t>만 등록</a:t>
            </a:r>
            <a:r>
              <a:rPr kumimoji="0" lang="ko-KR" altLang="en-US" sz="1200" b="1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해야 </a:t>
            </a:r>
            <a:r>
              <a:rPr kumimoji="0"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함</a:t>
            </a:r>
            <a:endParaRPr kumimoji="0" lang="en-US" altLang="ko-KR" sz="120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  <a:sym typeface="Wingdings" panose="05000000000000000000" pitchFamily="2" charset="2"/>
            </a:endParaRPr>
          </a:p>
          <a:p>
            <a:pPr marL="228600" indent="-228600" eaLnBrk="1" latinLnBrk="0" hangingPunct="1">
              <a:lnSpc>
                <a:spcPct val="150000"/>
              </a:lnSpc>
              <a:spcBef>
                <a:spcPct val="0"/>
              </a:spcBef>
              <a:buFont typeface="+mj-ea"/>
              <a:buAutoNum type="circleNumDbPlain"/>
            </a:pPr>
            <a:r>
              <a:rPr kumimoji="0" lang="ko-KR" altLang="en-US" sz="1200" b="1" dirty="0" smtClean="0">
                <a:solidFill>
                  <a:srgbClr val="E2662E"/>
                </a:solidFill>
                <a:latin typeface="+mn-ea"/>
                <a:ea typeface="+mn-ea"/>
              </a:rPr>
              <a:t>스님공통정보의 변경이 필요한 경우 </a:t>
            </a:r>
            <a:r>
              <a:rPr kumimoji="0"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/>
            </a:r>
            <a:br>
              <a:rPr kumimoji="0"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</a:br>
            <a:r>
              <a:rPr kumimoji="0" lang="en-US" altLang="ko-KR" sz="1200" b="1" dirty="0" smtClean="0">
                <a:latin typeface="+mn-ea"/>
                <a:ea typeface="+mn-ea"/>
              </a:rPr>
              <a:t>[</a:t>
            </a:r>
            <a:r>
              <a:rPr kumimoji="0" lang="ko-KR" altLang="en-US" sz="1200" b="1" dirty="0" smtClean="0">
                <a:latin typeface="+mn-ea"/>
                <a:ea typeface="+mn-ea"/>
              </a:rPr>
              <a:t>스님정보변경신고</a:t>
            </a:r>
            <a:r>
              <a:rPr kumimoji="0" lang="en-US" altLang="ko-KR" sz="1200" b="1" dirty="0" smtClean="0">
                <a:latin typeface="+mn-ea"/>
                <a:ea typeface="+mn-ea"/>
              </a:rPr>
              <a:t>]</a:t>
            </a:r>
            <a:r>
              <a:rPr kumimoji="0" lang="ko-KR" altLang="en-US" sz="1200" b="1" dirty="0" smtClean="0">
                <a:latin typeface="+mn-ea"/>
                <a:ea typeface="+mn-ea"/>
              </a:rPr>
              <a:t>를 통하여 변경요청</a:t>
            </a:r>
            <a:r>
              <a:rPr kumimoji="0"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하여야 함</a:t>
            </a:r>
            <a:endParaRPr kumimoji="0" lang="ko-KR" altLang="ko-KR" sz="12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28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소임공제 업무처리 흐름도</a:t>
            </a:r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2063518"/>
              </p:ext>
            </p:extLst>
          </p:nvPr>
        </p:nvGraphicFramePr>
        <p:xfrm>
          <a:off x="188913" y="396858"/>
          <a:ext cx="8779241" cy="276480"/>
        </p:xfrm>
        <a:graphic>
          <a:graphicData uri="http://schemas.openxmlformats.org/drawingml/2006/table">
            <a:tbl>
              <a:tblPr/>
              <a:tblGrid>
                <a:gridCol w="8779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지급신청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등록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AutoShape 72"/>
          <p:cNvSpPr>
            <a:spLocks noChangeArrowheads="1"/>
          </p:cNvSpPr>
          <p:nvPr/>
        </p:nvSpPr>
        <p:spPr bwMode="auto">
          <a:xfrm>
            <a:off x="6901226" y="444951"/>
            <a:ext cx="180975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0" name="Text Box 426"/>
          <p:cNvSpPr txBox="1">
            <a:spLocks noChangeArrowheads="1"/>
          </p:cNvSpPr>
          <p:nvPr/>
        </p:nvSpPr>
        <p:spPr bwMode="auto">
          <a:xfrm>
            <a:off x="7071089" y="416376"/>
            <a:ext cx="539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화면</a:t>
            </a:r>
          </a:p>
        </p:txBody>
      </p:sp>
      <p:sp>
        <p:nvSpPr>
          <p:cNvPr id="11" name="AutoShape 72"/>
          <p:cNvSpPr>
            <a:spLocks noChangeArrowheads="1"/>
          </p:cNvSpPr>
          <p:nvPr/>
        </p:nvSpPr>
        <p:spPr bwMode="auto">
          <a:xfrm>
            <a:off x="7621951" y="444951"/>
            <a:ext cx="179388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2" name="Text Box 428"/>
          <p:cNvSpPr txBox="1">
            <a:spLocks noChangeArrowheads="1"/>
          </p:cNvSpPr>
          <p:nvPr/>
        </p:nvSpPr>
        <p:spPr bwMode="auto">
          <a:xfrm>
            <a:off x="7790226" y="424313"/>
            <a:ext cx="1079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프로그램 처리</a:t>
            </a:r>
          </a:p>
        </p:txBody>
      </p:sp>
      <p:graphicFrame>
        <p:nvGraphicFramePr>
          <p:cNvPr id="104" name="표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1472198"/>
              </p:ext>
            </p:extLst>
          </p:nvPr>
        </p:nvGraphicFramePr>
        <p:xfrm>
          <a:off x="186290" y="704648"/>
          <a:ext cx="8781864" cy="5842840"/>
        </p:xfrm>
        <a:graphic>
          <a:graphicData uri="http://schemas.openxmlformats.org/drawingml/2006/table">
            <a:tbl>
              <a:tblPr firstRow="1" bandRow="1"/>
              <a:tblGrid>
                <a:gridCol w="14875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943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업무구분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소임공제 시스템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20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/>
                        <a:t>소임공제 지급신청</a:t>
                      </a:r>
                      <a:endParaRPr lang="en-US" altLang="ko-KR" sz="1200" b="1" dirty="0" smtClean="0"/>
                    </a:p>
                    <a:p>
                      <a:pPr algn="ctr" latinLnBrk="1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사찰에서 등록</a:t>
                      </a:r>
                      <a:r>
                        <a:rPr lang="en-US" altLang="ko-KR" sz="1200" b="1" dirty="0" smtClean="0"/>
                        <a:t>)</a:t>
                      </a:r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5" name="AutoShape 72"/>
          <p:cNvSpPr>
            <a:spLocks noChangeArrowheads="1"/>
          </p:cNvSpPr>
          <p:nvPr/>
        </p:nvSpPr>
        <p:spPr bwMode="auto">
          <a:xfrm>
            <a:off x="1937549" y="1240390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담당사찰정보 확인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06" name="AutoShape 72"/>
          <p:cNvSpPr>
            <a:spLocks noChangeArrowheads="1"/>
          </p:cNvSpPr>
          <p:nvPr/>
        </p:nvSpPr>
        <p:spPr bwMode="auto">
          <a:xfrm>
            <a:off x="1937549" y="1918171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>
                <a:solidFill>
                  <a:srgbClr val="000000"/>
                </a:solidFill>
                <a:latin typeface="+mn-ea"/>
                <a:ea typeface="+mn-ea"/>
              </a:rPr>
              <a:t>스님검색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07" name="AutoShape 72"/>
          <p:cNvSpPr>
            <a:spLocks noChangeArrowheads="1"/>
          </p:cNvSpPr>
          <p:nvPr/>
        </p:nvSpPr>
        <p:spPr bwMode="auto">
          <a:xfrm>
            <a:off x="1937549" y="3273733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</a:rPr>
              <a:t>사찰등록 스님목록 조회</a:t>
            </a:r>
            <a:endParaRPr kumimoji="0" lang="ko-KR" altLang="ko-KR" sz="12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08" name="AutoShape 72"/>
          <p:cNvSpPr>
            <a:spLocks noChangeArrowheads="1"/>
          </p:cNvSpPr>
          <p:nvPr/>
        </p:nvSpPr>
        <p:spPr bwMode="auto">
          <a:xfrm>
            <a:off x="1937549" y="2602019"/>
            <a:ext cx="1743337" cy="394382"/>
          </a:xfrm>
          <a:prstGeom prst="diamond">
            <a:avLst/>
          </a:prstGeom>
          <a:solidFill>
            <a:srgbClr val="F8F8F8"/>
          </a:solidFill>
          <a:ln w="19050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rPr>
              <a:t>존재유무</a:t>
            </a:r>
            <a:endParaRPr kumimoji="0" lang="ko-KR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cxnSp>
        <p:nvCxnSpPr>
          <p:cNvPr id="109" name="직선 화살표 연결선 108"/>
          <p:cNvCxnSpPr>
            <a:stCxn id="105" idx="2"/>
            <a:endCxn id="106" idx="0"/>
          </p:cNvCxnSpPr>
          <p:nvPr/>
        </p:nvCxnSpPr>
        <p:spPr>
          <a:xfrm>
            <a:off x="2809218" y="1634772"/>
            <a:ext cx="0" cy="283399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0" name="직선 화살표 연결선 109"/>
          <p:cNvCxnSpPr>
            <a:stCxn id="106" idx="2"/>
            <a:endCxn id="108" idx="0"/>
          </p:cNvCxnSpPr>
          <p:nvPr/>
        </p:nvCxnSpPr>
        <p:spPr>
          <a:xfrm>
            <a:off x="2809218" y="2312553"/>
            <a:ext cx="0" cy="289466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1" name="직선 화살표 연결선 110"/>
          <p:cNvCxnSpPr>
            <a:stCxn id="108" idx="2"/>
            <a:endCxn id="107" idx="0"/>
          </p:cNvCxnSpPr>
          <p:nvPr/>
        </p:nvCxnSpPr>
        <p:spPr>
          <a:xfrm>
            <a:off x="2809218" y="2996401"/>
            <a:ext cx="0" cy="27733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2" name="AutoShape 72"/>
          <p:cNvSpPr>
            <a:spLocks noChangeArrowheads="1"/>
          </p:cNvSpPr>
          <p:nvPr/>
        </p:nvSpPr>
        <p:spPr bwMode="auto">
          <a:xfrm>
            <a:off x="4004846" y="2602019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>
                <a:solidFill>
                  <a:srgbClr val="0000FF"/>
                </a:solidFill>
                <a:latin typeface="+mn-ea"/>
                <a:ea typeface="+mn-ea"/>
              </a:rPr>
              <a:t>스님정보 등록</a:t>
            </a:r>
            <a:endParaRPr kumimoji="0" lang="ko-KR" altLang="ko-KR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cxnSp>
        <p:nvCxnSpPr>
          <p:cNvPr id="113" name="직선 화살표 연결선 112"/>
          <p:cNvCxnSpPr>
            <a:stCxn id="108" idx="3"/>
            <a:endCxn id="112" idx="1"/>
          </p:cNvCxnSpPr>
          <p:nvPr/>
        </p:nvCxnSpPr>
        <p:spPr>
          <a:xfrm>
            <a:off x="3680886" y="2799210"/>
            <a:ext cx="323960" cy="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4" name="AutoShape 72"/>
          <p:cNvSpPr>
            <a:spLocks noChangeArrowheads="1"/>
          </p:cNvSpPr>
          <p:nvPr/>
        </p:nvSpPr>
        <p:spPr bwMode="auto">
          <a:xfrm>
            <a:off x="1937549" y="3951514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신청정보 </a:t>
            </a:r>
            <a:r>
              <a:rPr kumimoji="0" lang="ko-KR" altLang="en-US" sz="1200" b="1" dirty="0">
                <a:solidFill>
                  <a:srgbClr val="0000FF"/>
                </a:solidFill>
                <a:latin typeface="+mn-ea"/>
                <a:ea typeface="+mn-ea"/>
              </a:rPr>
              <a:t>입력</a:t>
            </a:r>
            <a:endParaRPr kumimoji="0" lang="ko-KR" altLang="ko-KR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cxnSp>
        <p:nvCxnSpPr>
          <p:cNvPr id="115" name="직선 화살표 연결선 114"/>
          <p:cNvCxnSpPr>
            <a:stCxn id="107" idx="2"/>
            <a:endCxn id="114" idx="0"/>
          </p:cNvCxnSpPr>
          <p:nvPr/>
        </p:nvCxnSpPr>
        <p:spPr>
          <a:xfrm>
            <a:off x="2809218" y="3668115"/>
            <a:ext cx="0" cy="283399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6" name="직선 화살표 연결선 58"/>
          <p:cNvCxnSpPr>
            <a:stCxn id="112" idx="2"/>
            <a:endCxn id="114" idx="3"/>
          </p:cNvCxnSpPr>
          <p:nvPr/>
        </p:nvCxnSpPr>
        <p:spPr>
          <a:xfrm rot="5400000">
            <a:off x="3702549" y="2974739"/>
            <a:ext cx="1152304" cy="1195629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7" name="AutoShape 72"/>
          <p:cNvSpPr>
            <a:spLocks noChangeArrowheads="1"/>
          </p:cNvSpPr>
          <p:nvPr/>
        </p:nvSpPr>
        <p:spPr bwMode="auto">
          <a:xfrm>
            <a:off x="1937549" y="5307076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지급신청확정</a:t>
            </a:r>
            <a:endParaRPr kumimoji="0" lang="ko-KR" altLang="ko-KR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cxnSp>
        <p:nvCxnSpPr>
          <p:cNvPr id="118" name="직선 화살표 연결선 117"/>
          <p:cNvCxnSpPr>
            <a:stCxn id="114" idx="2"/>
            <a:endCxn id="121" idx="0"/>
          </p:cNvCxnSpPr>
          <p:nvPr/>
        </p:nvCxnSpPr>
        <p:spPr>
          <a:xfrm>
            <a:off x="2809218" y="4345896"/>
            <a:ext cx="0" cy="283399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9" name="AutoShape 72"/>
          <p:cNvSpPr>
            <a:spLocks noChangeArrowheads="1"/>
          </p:cNvSpPr>
          <p:nvPr/>
        </p:nvSpPr>
        <p:spPr bwMode="auto">
          <a:xfrm>
            <a:off x="1937549" y="5984859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</a:rPr>
              <a:t>종단으로 지급신청 처리</a:t>
            </a:r>
            <a:endParaRPr kumimoji="0" lang="ko-KR" altLang="ko-KR" sz="12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20" name="직선 화살표 연결선 119"/>
          <p:cNvCxnSpPr>
            <a:stCxn id="117" idx="2"/>
            <a:endCxn id="119" idx="0"/>
          </p:cNvCxnSpPr>
          <p:nvPr/>
        </p:nvCxnSpPr>
        <p:spPr>
          <a:xfrm>
            <a:off x="2809218" y="5701458"/>
            <a:ext cx="0" cy="283401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1" name="AutoShape 72"/>
          <p:cNvSpPr>
            <a:spLocks noChangeArrowheads="1"/>
          </p:cNvSpPr>
          <p:nvPr/>
        </p:nvSpPr>
        <p:spPr bwMode="auto">
          <a:xfrm>
            <a:off x="1937549" y="4629295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</a:rPr>
              <a:t>소임공제신청내역 생성</a:t>
            </a:r>
            <a:endParaRPr kumimoji="0" lang="ko-KR" altLang="ko-KR" sz="12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22" name="직선 화살표 연결선 121"/>
          <p:cNvCxnSpPr>
            <a:stCxn id="121" idx="2"/>
            <a:endCxn id="117" idx="0"/>
          </p:cNvCxnSpPr>
          <p:nvPr/>
        </p:nvCxnSpPr>
        <p:spPr>
          <a:xfrm>
            <a:off x="2809218" y="5023677"/>
            <a:ext cx="0" cy="283399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3" name="AutoShape 72"/>
          <p:cNvSpPr>
            <a:spLocks noChangeArrowheads="1"/>
          </p:cNvSpPr>
          <p:nvPr/>
        </p:nvSpPr>
        <p:spPr bwMode="auto">
          <a:xfrm>
            <a:off x="6041366" y="2602019"/>
            <a:ext cx="1743337" cy="394382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</a:rPr>
              <a:t>스님정보 등록처리</a:t>
            </a:r>
            <a:endParaRPr kumimoji="0" lang="ko-KR" altLang="ko-KR" sz="120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24" name="직선 화살표 연결선 123"/>
          <p:cNvCxnSpPr>
            <a:stCxn id="112" idx="3"/>
            <a:endCxn id="123" idx="1"/>
          </p:cNvCxnSpPr>
          <p:nvPr/>
        </p:nvCxnSpPr>
        <p:spPr>
          <a:xfrm>
            <a:off x="5748183" y="2799210"/>
            <a:ext cx="293183" cy="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5" name="직사각형 124"/>
          <p:cNvSpPr/>
          <p:nvPr/>
        </p:nvSpPr>
        <p:spPr>
          <a:xfrm>
            <a:off x="6829483" y="3040391"/>
            <a:ext cx="20402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0" lvl="0" indent="-1793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▶ 등록한 사찰에서만 검색되도록 관계설정</a:t>
            </a:r>
          </a:p>
        </p:txBody>
      </p:sp>
      <p:sp>
        <p:nvSpPr>
          <p:cNvPr id="126" name="직사각형 125"/>
          <p:cNvSpPr/>
          <p:nvPr/>
        </p:nvSpPr>
        <p:spPr>
          <a:xfrm>
            <a:off x="3555883" y="2605761"/>
            <a:ext cx="3401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[N]</a:t>
            </a:r>
            <a:endParaRPr kumimoji="0" lang="ko-KR" altLang="en-US" sz="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27" name="직사각형 126"/>
          <p:cNvSpPr/>
          <p:nvPr/>
        </p:nvSpPr>
        <p:spPr>
          <a:xfrm>
            <a:off x="2749061" y="2982625"/>
            <a:ext cx="3209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[Y]</a:t>
            </a:r>
            <a:endParaRPr kumimoji="0" lang="ko-KR" altLang="en-US" sz="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673906" y="5308463"/>
            <a:ext cx="3227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marR="0" lvl="0" indent="-1793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▶ 소임공제 신청확정 된 목록을 기준으로 종단에서 지급처리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/>
            </a:r>
            <a:b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</a:b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[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메뉴위치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] 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sym typeface="Wingdings" panose="05000000000000000000" pitchFamily="2" charset="2"/>
              </a:rPr>
              <a:t> 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sym typeface="Wingdings" panose="05000000000000000000" pitchFamily="2" charset="2"/>
              </a:rPr>
              <a:t>소임공제신청확정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34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소임공제 업무처리 흐름도</a:t>
            </a:r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761243"/>
              </p:ext>
            </p:extLst>
          </p:nvPr>
        </p:nvGraphicFramePr>
        <p:xfrm>
          <a:off x="188913" y="405823"/>
          <a:ext cx="8779241" cy="276480"/>
        </p:xfrm>
        <a:graphic>
          <a:graphicData uri="http://schemas.openxmlformats.org/drawingml/2006/table">
            <a:tbl>
              <a:tblPr/>
              <a:tblGrid>
                <a:gridCol w="8779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변경신고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AutoShape 72"/>
          <p:cNvSpPr>
            <a:spLocks noChangeArrowheads="1"/>
          </p:cNvSpPr>
          <p:nvPr/>
        </p:nvSpPr>
        <p:spPr bwMode="auto">
          <a:xfrm>
            <a:off x="6901226" y="435986"/>
            <a:ext cx="180975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0" name="Text Box 426"/>
          <p:cNvSpPr txBox="1">
            <a:spLocks noChangeArrowheads="1"/>
          </p:cNvSpPr>
          <p:nvPr/>
        </p:nvSpPr>
        <p:spPr bwMode="auto">
          <a:xfrm>
            <a:off x="7071089" y="407411"/>
            <a:ext cx="539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화면</a:t>
            </a:r>
          </a:p>
        </p:txBody>
      </p:sp>
      <p:sp>
        <p:nvSpPr>
          <p:cNvPr id="11" name="AutoShape 72"/>
          <p:cNvSpPr>
            <a:spLocks noChangeArrowheads="1"/>
          </p:cNvSpPr>
          <p:nvPr/>
        </p:nvSpPr>
        <p:spPr bwMode="auto">
          <a:xfrm>
            <a:off x="7621951" y="435986"/>
            <a:ext cx="179388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2" name="Text Box 428"/>
          <p:cNvSpPr txBox="1">
            <a:spLocks noChangeArrowheads="1"/>
          </p:cNvSpPr>
          <p:nvPr/>
        </p:nvSpPr>
        <p:spPr bwMode="auto">
          <a:xfrm>
            <a:off x="7790226" y="415348"/>
            <a:ext cx="1079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프로그램 처리</a:t>
            </a: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5187045"/>
              </p:ext>
            </p:extLst>
          </p:nvPr>
        </p:nvGraphicFramePr>
        <p:xfrm>
          <a:off x="188914" y="709658"/>
          <a:ext cx="8779240" cy="5842840"/>
        </p:xfrm>
        <a:graphic>
          <a:graphicData uri="http://schemas.openxmlformats.org/drawingml/2006/table">
            <a:tbl>
              <a:tblPr firstRow="1" bandRow="1"/>
              <a:tblGrid>
                <a:gridCol w="1487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92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업무구분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소임공제 시스템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20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/>
                        <a:t>사찰정보 변경신고</a:t>
                      </a:r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" name="AutoShape 72"/>
          <p:cNvSpPr>
            <a:spLocks noChangeArrowheads="1"/>
          </p:cNvSpPr>
          <p:nvPr/>
        </p:nvSpPr>
        <p:spPr bwMode="auto">
          <a:xfrm>
            <a:off x="2507037" y="1954302"/>
            <a:ext cx="1709360" cy="46291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사찰정보 변경신고</a:t>
            </a:r>
            <a:endParaRPr kumimoji="0" lang="ko-KR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0" name="AutoShape 72"/>
          <p:cNvSpPr>
            <a:spLocks noChangeArrowheads="1"/>
          </p:cNvSpPr>
          <p:nvPr/>
        </p:nvSpPr>
        <p:spPr bwMode="auto">
          <a:xfrm>
            <a:off x="5576249" y="1954302"/>
            <a:ext cx="1709360" cy="46291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사찰정보 변경승인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17" name="직선 화살표 연결선 16"/>
          <p:cNvCxnSpPr>
            <a:stCxn id="39" idx="3"/>
            <a:endCxn id="70" idx="1"/>
          </p:cNvCxnSpPr>
          <p:nvPr/>
        </p:nvCxnSpPr>
        <p:spPr>
          <a:xfrm>
            <a:off x="4216397" y="2185757"/>
            <a:ext cx="1359852" cy="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직선 화살표 연결선 19"/>
          <p:cNvCxnSpPr>
            <a:stCxn id="70" idx="2"/>
            <a:endCxn id="30" idx="0"/>
          </p:cNvCxnSpPr>
          <p:nvPr/>
        </p:nvCxnSpPr>
        <p:spPr>
          <a:xfrm>
            <a:off x="6430929" y="2417212"/>
            <a:ext cx="0" cy="276913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8" name="AutoShape 72"/>
          <p:cNvSpPr>
            <a:spLocks noChangeArrowheads="1"/>
          </p:cNvSpPr>
          <p:nvPr/>
        </p:nvSpPr>
        <p:spPr bwMode="auto">
          <a:xfrm>
            <a:off x="4843181" y="4045784"/>
            <a:ext cx="1503828" cy="46260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사찰정보 변경처리</a:t>
            </a:r>
            <a:endParaRPr kumimoji="0" lang="ko-KR" altLang="ko-KR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0" name="AutoShape 72"/>
          <p:cNvSpPr>
            <a:spLocks noChangeArrowheads="1"/>
          </p:cNvSpPr>
          <p:nvPr/>
        </p:nvSpPr>
        <p:spPr bwMode="auto">
          <a:xfrm>
            <a:off x="5788795" y="2694125"/>
            <a:ext cx="1284268" cy="462910"/>
          </a:xfrm>
          <a:prstGeom prst="flowChartDecision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승인 구분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1" name="AutoShape 72"/>
          <p:cNvSpPr>
            <a:spLocks noChangeArrowheads="1"/>
          </p:cNvSpPr>
          <p:nvPr/>
        </p:nvSpPr>
        <p:spPr bwMode="auto">
          <a:xfrm>
            <a:off x="2043953" y="1255055"/>
            <a:ext cx="2680237" cy="46291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사찰담당</a:t>
            </a:r>
            <a:endParaRPr kumimoji="0" lang="ko-KR" altLang="ko-KR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AutoShape 72"/>
          <p:cNvSpPr>
            <a:spLocks noChangeArrowheads="1"/>
          </p:cNvSpPr>
          <p:nvPr/>
        </p:nvSpPr>
        <p:spPr bwMode="auto">
          <a:xfrm>
            <a:off x="5127812" y="1264019"/>
            <a:ext cx="2680237" cy="462910"/>
          </a:xfrm>
          <a:prstGeom prst="roundRect">
            <a:avLst/>
          </a:prstGeom>
          <a:solidFill>
            <a:srgbClr val="E2662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종단담당</a:t>
            </a:r>
            <a:endParaRPr kumimoji="0" lang="ko-KR" altLang="ko-KR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6" name="AutoShape 72"/>
          <p:cNvSpPr>
            <a:spLocks noChangeArrowheads="1"/>
          </p:cNvSpPr>
          <p:nvPr/>
        </p:nvSpPr>
        <p:spPr bwMode="auto">
          <a:xfrm>
            <a:off x="5232627" y="3311079"/>
            <a:ext cx="724937" cy="42082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변경승인</a:t>
            </a:r>
            <a:endParaRPr kumimoji="0" lang="ko-KR" altLang="ko-KR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37" name="AutoShape 72"/>
          <p:cNvSpPr>
            <a:spLocks noChangeArrowheads="1"/>
          </p:cNvSpPr>
          <p:nvPr/>
        </p:nvSpPr>
        <p:spPr bwMode="auto">
          <a:xfrm>
            <a:off x="7204865" y="3311079"/>
            <a:ext cx="724937" cy="42082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C37A5D"/>
                </a:solidFill>
                <a:latin typeface="+mn-ea"/>
                <a:ea typeface="+mn-ea"/>
              </a:rPr>
              <a:t>변경반려</a:t>
            </a:r>
            <a:endParaRPr kumimoji="0" lang="ko-KR" altLang="ko-KR" sz="1200" b="1" dirty="0">
              <a:solidFill>
                <a:srgbClr val="C37A5D"/>
              </a:solidFill>
              <a:latin typeface="+mn-ea"/>
              <a:ea typeface="+mn-ea"/>
            </a:endParaRPr>
          </a:p>
        </p:txBody>
      </p:sp>
      <p:cxnSp>
        <p:nvCxnSpPr>
          <p:cNvPr id="41" name="직선 화살표 연결선 40"/>
          <p:cNvCxnSpPr>
            <a:stCxn id="30" idx="1"/>
            <a:endCxn id="36" idx="0"/>
          </p:cNvCxnSpPr>
          <p:nvPr/>
        </p:nvCxnSpPr>
        <p:spPr>
          <a:xfrm rot="10800000" flipV="1">
            <a:off x="5595097" y="2925579"/>
            <a:ext cx="193699" cy="385499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2" name="직선 화살표 연결선 40"/>
          <p:cNvCxnSpPr>
            <a:stCxn id="30" idx="3"/>
            <a:endCxn id="37" idx="0"/>
          </p:cNvCxnSpPr>
          <p:nvPr/>
        </p:nvCxnSpPr>
        <p:spPr>
          <a:xfrm>
            <a:off x="7073063" y="2925580"/>
            <a:ext cx="494271" cy="385499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5" name="AutoShape 72"/>
          <p:cNvSpPr>
            <a:spLocks noChangeArrowheads="1"/>
          </p:cNvSpPr>
          <p:nvPr/>
        </p:nvSpPr>
        <p:spPr bwMode="auto">
          <a:xfrm>
            <a:off x="6815419" y="4036818"/>
            <a:ext cx="1503828" cy="46260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사찰정보 변경없이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변경신고 반려처리</a:t>
            </a:r>
            <a:endParaRPr kumimoji="0" lang="ko-KR" altLang="ko-KR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6" name="AutoShape 72"/>
          <p:cNvSpPr>
            <a:spLocks noChangeArrowheads="1"/>
          </p:cNvSpPr>
          <p:nvPr/>
        </p:nvSpPr>
        <p:spPr bwMode="auto">
          <a:xfrm>
            <a:off x="2507037" y="4724395"/>
            <a:ext cx="1709360" cy="462910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사찰변경신고현황조회</a:t>
            </a:r>
            <a:endParaRPr kumimoji="0" lang="ko-KR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47" name="직선 화살표 연결선 40"/>
          <p:cNvCxnSpPr>
            <a:stCxn id="36" idx="2"/>
            <a:endCxn id="28" idx="0"/>
          </p:cNvCxnSpPr>
          <p:nvPr/>
        </p:nvCxnSpPr>
        <p:spPr>
          <a:xfrm flipH="1">
            <a:off x="5595095" y="3731906"/>
            <a:ext cx="1" cy="313878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0" name="직선 화살표 연결선 40"/>
          <p:cNvCxnSpPr>
            <a:stCxn id="37" idx="2"/>
            <a:endCxn id="45" idx="0"/>
          </p:cNvCxnSpPr>
          <p:nvPr/>
        </p:nvCxnSpPr>
        <p:spPr>
          <a:xfrm flipH="1">
            <a:off x="7567333" y="3731906"/>
            <a:ext cx="1" cy="30491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3" name="직선 화살표 연결선 52"/>
          <p:cNvCxnSpPr>
            <a:stCxn id="28" idx="2"/>
            <a:endCxn id="46" idx="3"/>
          </p:cNvCxnSpPr>
          <p:nvPr/>
        </p:nvCxnSpPr>
        <p:spPr>
          <a:xfrm rot="5400000">
            <a:off x="4682015" y="4042769"/>
            <a:ext cx="447463" cy="1378698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6" name="직선 화살표 연결선 52"/>
          <p:cNvCxnSpPr>
            <a:stCxn id="45" idx="2"/>
            <a:endCxn id="46" idx="3"/>
          </p:cNvCxnSpPr>
          <p:nvPr/>
        </p:nvCxnSpPr>
        <p:spPr>
          <a:xfrm rot="5400000">
            <a:off x="5663651" y="3052167"/>
            <a:ext cx="456429" cy="3350936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9" name="AutoShape 72"/>
          <p:cNvSpPr>
            <a:spLocks noChangeArrowheads="1"/>
          </p:cNvSpPr>
          <p:nvPr/>
        </p:nvSpPr>
        <p:spPr bwMode="auto">
          <a:xfrm>
            <a:off x="5139209" y="5091967"/>
            <a:ext cx="3730518" cy="867985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28600" indent="-228600" eaLnBrk="1" latinLnBrk="0" hangingPunct="1">
              <a:lnSpc>
                <a:spcPct val="150000"/>
              </a:lnSpc>
              <a:spcBef>
                <a:spcPct val="0"/>
              </a:spcBef>
              <a:buFont typeface="+mj-ea"/>
              <a:buAutoNum type="circleNumDbPlain"/>
            </a:pPr>
            <a:r>
              <a:rPr kumimoji="0"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사찰정보가 변경된 경우</a:t>
            </a: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  <a:sym typeface="Wingdings" panose="05000000000000000000" pitchFamily="2" charset="2"/>
              </a:rPr>
              <a:t> 변경신고</a:t>
            </a:r>
            <a:r>
              <a:rPr kumimoji="0"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를 하고</a:t>
            </a:r>
            <a:r>
              <a:rPr kumimoji="0"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, </a:t>
            </a: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  <a:sym typeface="Wingdings" panose="05000000000000000000" pitchFamily="2" charset="2"/>
              </a:rPr>
              <a:t>변경신고 승인처리 완료 시 </a:t>
            </a:r>
            <a:r>
              <a:rPr kumimoji="0"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사찰정보는 변경 처리됨</a:t>
            </a:r>
            <a:endParaRPr kumimoji="0" lang="ko-KR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33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소임공제 업무처리 흐름도</a:t>
            </a:r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8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5540145"/>
              </p:ext>
            </p:extLst>
          </p:nvPr>
        </p:nvGraphicFramePr>
        <p:xfrm>
          <a:off x="188913" y="409594"/>
          <a:ext cx="8779241" cy="276480"/>
        </p:xfrm>
        <a:graphic>
          <a:graphicData uri="http://schemas.openxmlformats.org/drawingml/2006/table">
            <a:tbl>
              <a:tblPr/>
              <a:tblGrid>
                <a:gridCol w="8779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변경신고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AutoShape 72"/>
          <p:cNvSpPr>
            <a:spLocks noChangeArrowheads="1"/>
          </p:cNvSpPr>
          <p:nvPr/>
        </p:nvSpPr>
        <p:spPr bwMode="auto">
          <a:xfrm>
            <a:off x="6901226" y="439757"/>
            <a:ext cx="180975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0" name="Text Box 426"/>
          <p:cNvSpPr txBox="1">
            <a:spLocks noChangeArrowheads="1"/>
          </p:cNvSpPr>
          <p:nvPr/>
        </p:nvSpPr>
        <p:spPr bwMode="auto">
          <a:xfrm>
            <a:off x="7071089" y="411182"/>
            <a:ext cx="539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화면</a:t>
            </a:r>
          </a:p>
        </p:txBody>
      </p:sp>
      <p:sp>
        <p:nvSpPr>
          <p:cNvPr id="11" name="AutoShape 72"/>
          <p:cNvSpPr>
            <a:spLocks noChangeArrowheads="1"/>
          </p:cNvSpPr>
          <p:nvPr/>
        </p:nvSpPr>
        <p:spPr bwMode="auto">
          <a:xfrm>
            <a:off x="7621951" y="439757"/>
            <a:ext cx="179388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2" name="Text Box 428"/>
          <p:cNvSpPr txBox="1">
            <a:spLocks noChangeArrowheads="1"/>
          </p:cNvSpPr>
          <p:nvPr/>
        </p:nvSpPr>
        <p:spPr bwMode="auto">
          <a:xfrm>
            <a:off x="7790226" y="419119"/>
            <a:ext cx="1079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+mn-ea"/>
                <a:ea typeface="+mn-ea"/>
              </a:rPr>
              <a:t>프로그램 처리</a:t>
            </a: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3798851"/>
              </p:ext>
            </p:extLst>
          </p:nvPr>
        </p:nvGraphicFramePr>
        <p:xfrm>
          <a:off x="188914" y="713429"/>
          <a:ext cx="8779240" cy="5842840"/>
        </p:xfrm>
        <a:graphic>
          <a:graphicData uri="http://schemas.openxmlformats.org/drawingml/2006/table">
            <a:tbl>
              <a:tblPr firstRow="1" bandRow="1"/>
              <a:tblGrid>
                <a:gridCol w="1487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92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업무구분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dirty="0" smtClean="0"/>
                        <a:t>소임공제 시스템</a:t>
                      </a:r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20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/>
                        <a:t>스님정보 변경신고</a:t>
                      </a:r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" name="AutoShape 72"/>
          <p:cNvSpPr>
            <a:spLocks noChangeArrowheads="1"/>
          </p:cNvSpPr>
          <p:nvPr/>
        </p:nvSpPr>
        <p:spPr bwMode="auto">
          <a:xfrm>
            <a:off x="2507037" y="1958073"/>
            <a:ext cx="1729740" cy="37926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스님정보 변경신고</a:t>
            </a:r>
            <a:endParaRPr kumimoji="0" lang="ko-KR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0" name="AutoShape 72"/>
          <p:cNvSpPr>
            <a:spLocks noChangeArrowheads="1"/>
          </p:cNvSpPr>
          <p:nvPr/>
        </p:nvSpPr>
        <p:spPr bwMode="auto">
          <a:xfrm>
            <a:off x="5818297" y="1958073"/>
            <a:ext cx="1729740" cy="37926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스님정보 변경승인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17" name="직선 화살표 연결선 16"/>
          <p:cNvCxnSpPr>
            <a:stCxn id="39" idx="3"/>
            <a:endCxn id="70" idx="1"/>
          </p:cNvCxnSpPr>
          <p:nvPr/>
        </p:nvCxnSpPr>
        <p:spPr>
          <a:xfrm>
            <a:off x="4236777" y="2147705"/>
            <a:ext cx="1581520" cy="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직선 화살표 연결선 19"/>
          <p:cNvCxnSpPr>
            <a:stCxn id="70" idx="2"/>
            <a:endCxn id="30" idx="0"/>
          </p:cNvCxnSpPr>
          <p:nvPr/>
        </p:nvCxnSpPr>
        <p:spPr>
          <a:xfrm>
            <a:off x="6683167" y="2337336"/>
            <a:ext cx="1" cy="36056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8" name="AutoShape 72"/>
          <p:cNvSpPr>
            <a:spLocks noChangeArrowheads="1"/>
          </p:cNvSpPr>
          <p:nvPr/>
        </p:nvSpPr>
        <p:spPr bwMode="auto">
          <a:xfrm>
            <a:off x="5130055" y="4049555"/>
            <a:ext cx="1521757" cy="37901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스님정보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 변경처리</a:t>
            </a:r>
            <a:endParaRPr kumimoji="0" lang="ko-KR" altLang="ko-KR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0" name="AutoShape 72"/>
          <p:cNvSpPr>
            <a:spLocks noChangeArrowheads="1"/>
          </p:cNvSpPr>
          <p:nvPr/>
        </p:nvSpPr>
        <p:spPr bwMode="auto">
          <a:xfrm>
            <a:off x="6033378" y="2697896"/>
            <a:ext cx="1299579" cy="379263"/>
          </a:xfrm>
          <a:prstGeom prst="flowChartDecision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승인 구분</a:t>
            </a:r>
            <a:endParaRPr kumimoji="0" lang="ko-KR" altLang="ko-KR" sz="1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1" name="AutoShape 72"/>
          <p:cNvSpPr>
            <a:spLocks noChangeArrowheads="1"/>
          </p:cNvSpPr>
          <p:nvPr/>
        </p:nvSpPr>
        <p:spPr bwMode="auto">
          <a:xfrm>
            <a:off x="2043954" y="1258826"/>
            <a:ext cx="2712192" cy="37926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사찰담당</a:t>
            </a:r>
            <a:endParaRPr kumimoji="0" lang="ko-KR" altLang="ko-KR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AutoShape 72"/>
          <p:cNvSpPr>
            <a:spLocks noChangeArrowheads="1"/>
          </p:cNvSpPr>
          <p:nvPr/>
        </p:nvSpPr>
        <p:spPr bwMode="auto">
          <a:xfrm>
            <a:off x="5127813" y="1267790"/>
            <a:ext cx="2712192" cy="379263"/>
          </a:xfrm>
          <a:prstGeom prst="roundRect">
            <a:avLst/>
          </a:prstGeom>
          <a:solidFill>
            <a:srgbClr val="E2662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chemeClr val="bg1"/>
                </a:solidFill>
                <a:latin typeface="+mn-ea"/>
                <a:ea typeface="+mn-ea"/>
              </a:rPr>
              <a:t>종단담당</a:t>
            </a:r>
            <a:endParaRPr kumimoji="0" lang="ko-KR" altLang="ko-KR" sz="1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6" name="AutoShape 72"/>
          <p:cNvSpPr>
            <a:spLocks noChangeArrowheads="1"/>
          </p:cNvSpPr>
          <p:nvPr/>
        </p:nvSpPr>
        <p:spPr bwMode="auto">
          <a:xfrm>
            <a:off x="5524143" y="3314851"/>
            <a:ext cx="733580" cy="344784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변경승인</a:t>
            </a:r>
            <a:endParaRPr kumimoji="0" lang="ko-KR" altLang="ko-KR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37" name="AutoShape 72"/>
          <p:cNvSpPr>
            <a:spLocks noChangeArrowheads="1"/>
          </p:cNvSpPr>
          <p:nvPr/>
        </p:nvSpPr>
        <p:spPr bwMode="auto">
          <a:xfrm>
            <a:off x="7451555" y="3314851"/>
            <a:ext cx="733580" cy="344784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C37A5D"/>
                </a:solidFill>
                <a:latin typeface="+mn-ea"/>
                <a:ea typeface="+mn-ea"/>
              </a:rPr>
              <a:t>변경반려</a:t>
            </a:r>
            <a:endParaRPr kumimoji="0" lang="ko-KR" altLang="ko-KR" sz="1200" b="1" dirty="0">
              <a:solidFill>
                <a:srgbClr val="C37A5D"/>
              </a:solidFill>
              <a:latin typeface="+mn-ea"/>
              <a:ea typeface="+mn-ea"/>
            </a:endParaRPr>
          </a:p>
        </p:txBody>
      </p:sp>
      <p:cxnSp>
        <p:nvCxnSpPr>
          <p:cNvPr id="41" name="직선 화살표 연결선 40"/>
          <p:cNvCxnSpPr>
            <a:stCxn id="30" idx="1"/>
            <a:endCxn id="36" idx="0"/>
          </p:cNvCxnSpPr>
          <p:nvPr/>
        </p:nvCxnSpPr>
        <p:spPr>
          <a:xfrm rot="10800000" flipV="1">
            <a:off x="5890934" y="2887527"/>
            <a:ext cx="142445" cy="427323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2" name="직선 화살표 연결선 40"/>
          <p:cNvCxnSpPr>
            <a:stCxn id="30" idx="3"/>
            <a:endCxn id="37" idx="0"/>
          </p:cNvCxnSpPr>
          <p:nvPr/>
        </p:nvCxnSpPr>
        <p:spPr>
          <a:xfrm>
            <a:off x="7332957" y="2887528"/>
            <a:ext cx="485388" cy="427323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5" name="AutoShape 72"/>
          <p:cNvSpPr>
            <a:spLocks noChangeArrowheads="1"/>
          </p:cNvSpPr>
          <p:nvPr/>
        </p:nvSpPr>
        <p:spPr bwMode="auto">
          <a:xfrm>
            <a:off x="7057467" y="4040589"/>
            <a:ext cx="1521757" cy="37901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rPr>
              <a:t>스님정보 변경없이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변경신고 반려처리</a:t>
            </a:r>
            <a:endParaRPr kumimoji="0" lang="ko-KR" altLang="ko-KR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6" name="AutoShape 72"/>
          <p:cNvSpPr>
            <a:spLocks noChangeArrowheads="1"/>
          </p:cNvSpPr>
          <p:nvPr/>
        </p:nvSpPr>
        <p:spPr bwMode="auto">
          <a:xfrm>
            <a:off x="2507037" y="4764026"/>
            <a:ext cx="1729740" cy="37926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+mn-ea"/>
                <a:ea typeface="+mn-ea"/>
              </a:rPr>
              <a:t>스님변경신고현황조회</a:t>
            </a:r>
            <a:endParaRPr kumimoji="0" lang="ko-KR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47" name="직선 화살표 연결선 40"/>
          <p:cNvCxnSpPr>
            <a:stCxn id="36" idx="2"/>
            <a:endCxn id="28" idx="0"/>
          </p:cNvCxnSpPr>
          <p:nvPr/>
        </p:nvCxnSpPr>
        <p:spPr>
          <a:xfrm>
            <a:off x="5890933" y="3659635"/>
            <a:ext cx="1" cy="38992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0" name="직선 화살표 연결선 40"/>
          <p:cNvCxnSpPr>
            <a:stCxn id="37" idx="2"/>
            <a:endCxn id="45" idx="0"/>
          </p:cNvCxnSpPr>
          <p:nvPr/>
        </p:nvCxnSpPr>
        <p:spPr>
          <a:xfrm>
            <a:off x="7818345" y="3659635"/>
            <a:ext cx="1" cy="380954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3" name="직선 화살표 연결선 52"/>
          <p:cNvCxnSpPr>
            <a:stCxn id="28" idx="2"/>
            <a:endCxn id="46" idx="3"/>
          </p:cNvCxnSpPr>
          <p:nvPr/>
        </p:nvCxnSpPr>
        <p:spPr>
          <a:xfrm rot="5400000">
            <a:off x="4801310" y="3864034"/>
            <a:ext cx="525092" cy="1654157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6" name="직선 화살표 연결선 52"/>
          <p:cNvCxnSpPr>
            <a:stCxn id="45" idx="2"/>
            <a:endCxn id="46" idx="3"/>
          </p:cNvCxnSpPr>
          <p:nvPr/>
        </p:nvCxnSpPr>
        <p:spPr>
          <a:xfrm rot="5400000">
            <a:off x="5760533" y="2895845"/>
            <a:ext cx="534058" cy="3581569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9" name="AutoShape 72"/>
          <p:cNvSpPr>
            <a:spLocks noChangeArrowheads="1"/>
          </p:cNvSpPr>
          <p:nvPr/>
        </p:nvSpPr>
        <p:spPr bwMode="auto">
          <a:xfrm>
            <a:off x="4977844" y="5059878"/>
            <a:ext cx="3730518" cy="867985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28600" indent="-228600" eaLnBrk="1" latinLnBrk="0" hangingPunct="1">
              <a:lnSpc>
                <a:spcPct val="150000"/>
              </a:lnSpc>
              <a:spcBef>
                <a:spcPct val="0"/>
              </a:spcBef>
              <a:buFont typeface="+mj-ea"/>
              <a:buAutoNum type="circleNumDbPlain"/>
            </a:pPr>
            <a:r>
              <a:rPr kumimoji="0"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스님정보가 변경된 경우</a:t>
            </a: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  <a:sym typeface="Wingdings" panose="05000000000000000000" pitchFamily="2" charset="2"/>
              </a:rPr>
              <a:t> 변경신고</a:t>
            </a:r>
            <a:r>
              <a:rPr kumimoji="0"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를 하고</a:t>
            </a:r>
            <a:r>
              <a:rPr kumimoji="0" lang="en-US" altLang="ko-KR" sz="1200" b="1" dirty="0" smtClean="0">
                <a:solidFill>
                  <a:srgbClr val="0000FF"/>
                </a:solidFill>
                <a:latin typeface="+mn-ea"/>
                <a:ea typeface="+mn-ea"/>
                <a:sym typeface="Wingdings" panose="05000000000000000000" pitchFamily="2" charset="2"/>
              </a:rPr>
              <a:t>, </a:t>
            </a:r>
            <a:r>
              <a:rPr kumimoji="0" lang="ko-KR" altLang="en-US" sz="1200" b="1" dirty="0" smtClean="0">
                <a:solidFill>
                  <a:srgbClr val="0000FF"/>
                </a:solidFill>
                <a:latin typeface="+mn-ea"/>
                <a:ea typeface="+mn-ea"/>
                <a:sym typeface="Wingdings" panose="05000000000000000000" pitchFamily="2" charset="2"/>
              </a:rPr>
              <a:t>변경신고 승인처리 완료 시 </a:t>
            </a:r>
            <a:r>
              <a:rPr kumimoji="0"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Wingdings" panose="05000000000000000000" pitchFamily="2" charset="2"/>
              </a:rPr>
              <a:t>스님정보는 변경 처리됨</a:t>
            </a:r>
            <a:endParaRPr kumimoji="0" lang="ko-KR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60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3"/>
          <p:cNvSpPr>
            <a:spLocks noGrp="1"/>
          </p:cNvSpPr>
          <p:nvPr>
            <p:ph type="title"/>
          </p:nvPr>
        </p:nvSpPr>
        <p:spPr>
          <a:xfrm>
            <a:off x="63340" y="-1191"/>
            <a:ext cx="3022761" cy="351235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업무처리 흐름도</a:t>
            </a:r>
            <a:endParaRPr lang="ko-KR" altLang="en-US" dirty="0"/>
          </a:p>
        </p:txBody>
      </p:sp>
      <p:sp>
        <p:nvSpPr>
          <p:cNvPr id="33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Ⅰ. </a:t>
            </a:r>
            <a:r>
              <a:rPr lang="ko-KR" altLang="en-US" kern="0" dirty="0" smtClean="0">
                <a:solidFill>
                  <a:srgbClr val="FFFF00"/>
                </a:solidFill>
              </a:rPr>
              <a:t>소임공제 개요 및 구성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35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5700831"/>
              </p:ext>
            </p:extLst>
          </p:nvPr>
        </p:nvGraphicFramePr>
        <p:xfrm>
          <a:off x="188913" y="696900"/>
          <a:ext cx="8779241" cy="246063"/>
        </p:xfrm>
        <a:graphic>
          <a:graphicData uri="http://schemas.openxmlformats.org/drawingml/2006/table">
            <a:tbl>
              <a:tblPr/>
              <a:tblGrid>
                <a:gridCol w="8779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반환금 신청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0" name="AutoShape 72"/>
          <p:cNvSpPr>
            <a:spLocks noChangeArrowheads="1"/>
          </p:cNvSpPr>
          <p:nvPr/>
        </p:nvSpPr>
        <p:spPr bwMode="auto">
          <a:xfrm>
            <a:off x="6901226" y="727063"/>
            <a:ext cx="180975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 Box 426"/>
          <p:cNvSpPr txBox="1">
            <a:spLocks noChangeArrowheads="1"/>
          </p:cNvSpPr>
          <p:nvPr/>
        </p:nvSpPr>
        <p:spPr bwMode="auto">
          <a:xfrm>
            <a:off x="7071089" y="698488"/>
            <a:ext cx="539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화면</a:t>
            </a:r>
          </a:p>
        </p:txBody>
      </p:sp>
      <p:sp>
        <p:nvSpPr>
          <p:cNvPr id="44" name="AutoShape 72"/>
          <p:cNvSpPr>
            <a:spLocks noChangeArrowheads="1"/>
          </p:cNvSpPr>
          <p:nvPr/>
        </p:nvSpPr>
        <p:spPr bwMode="auto">
          <a:xfrm>
            <a:off x="7621951" y="727063"/>
            <a:ext cx="179388" cy="179387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000" b="1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Text Box 428"/>
          <p:cNvSpPr txBox="1">
            <a:spLocks noChangeArrowheads="1"/>
          </p:cNvSpPr>
          <p:nvPr/>
        </p:nvSpPr>
        <p:spPr bwMode="auto">
          <a:xfrm>
            <a:off x="7790226" y="706425"/>
            <a:ext cx="1079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000" b="1"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프로그램 처리</a:t>
            </a:r>
          </a:p>
        </p:txBody>
      </p: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7636409"/>
              </p:ext>
            </p:extLst>
          </p:nvPr>
        </p:nvGraphicFramePr>
        <p:xfrm>
          <a:off x="205154" y="1000735"/>
          <a:ext cx="8754969" cy="5518840"/>
        </p:xfrm>
        <a:graphic>
          <a:graphicData uri="http://schemas.openxmlformats.org/drawingml/2006/table">
            <a:tbl>
              <a:tblPr firstRow="1" bandRow="1"/>
              <a:tblGrid>
                <a:gridCol w="14829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00" dirty="0" smtClean="0"/>
                        <a:t>업무구분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00" dirty="0" smtClean="0"/>
                        <a:t>소임공제 시스템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80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00" b="1" dirty="0" smtClean="0"/>
                        <a:t>사찰 반환금 신청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1" name="AutoShape 72"/>
          <p:cNvSpPr>
            <a:spLocks noChangeArrowheads="1"/>
          </p:cNvSpPr>
          <p:nvPr/>
        </p:nvSpPr>
        <p:spPr bwMode="auto">
          <a:xfrm>
            <a:off x="2524964" y="2092979"/>
            <a:ext cx="15665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사찰입금 거래내역 조회</a:t>
            </a:r>
            <a:endParaRPr kumimoji="0"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AutoShape 72"/>
          <p:cNvSpPr>
            <a:spLocks noChangeArrowheads="1"/>
          </p:cNvSpPr>
          <p:nvPr/>
        </p:nvSpPr>
        <p:spPr bwMode="auto">
          <a:xfrm>
            <a:off x="5576249" y="2092979"/>
            <a:ext cx="15665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반환 결의</a:t>
            </a:r>
            <a:endParaRPr kumimoji="0" lang="ko-KR" altLang="ko-KR" sz="10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4" name="직선 화살표 연결선 53"/>
          <p:cNvCxnSpPr>
            <a:stCxn id="51" idx="2"/>
            <a:endCxn id="75" idx="0"/>
          </p:cNvCxnSpPr>
          <p:nvPr/>
        </p:nvCxnSpPr>
        <p:spPr>
          <a:xfrm>
            <a:off x="3308244" y="2382462"/>
            <a:ext cx="0" cy="436661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5" name="직선 화살표 연결선 54"/>
          <p:cNvCxnSpPr>
            <a:stCxn id="52" idx="2"/>
            <a:endCxn id="58" idx="0"/>
          </p:cNvCxnSpPr>
          <p:nvPr/>
        </p:nvCxnSpPr>
        <p:spPr>
          <a:xfrm flipH="1">
            <a:off x="6359528" y="2382462"/>
            <a:ext cx="1" cy="45034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7" name="AutoShape 72"/>
          <p:cNvSpPr>
            <a:spLocks noChangeArrowheads="1"/>
          </p:cNvSpPr>
          <p:nvPr/>
        </p:nvSpPr>
        <p:spPr bwMode="auto">
          <a:xfrm>
            <a:off x="4905936" y="4552015"/>
            <a:ext cx="1378197" cy="2892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 smtClean="0">
                <a:solidFill>
                  <a:srgbClr val="000000"/>
                </a:solidFill>
              </a:rPr>
              <a:t>사찰요청계좌로 입금</a:t>
            </a:r>
            <a:endParaRPr kumimoji="0" lang="ko-KR" altLang="ko-KR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8" name="AutoShape 72"/>
          <p:cNvSpPr>
            <a:spLocks noChangeArrowheads="1"/>
          </p:cNvSpPr>
          <p:nvPr/>
        </p:nvSpPr>
        <p:spPr bwMode="auto">
          <a:xfrm>
            <a:off x="5771038" y="2832802"/>
            <a:ext cx="1176979" cy="289483"/>
          </a:xfrm>
          <a:prstGeom prst="flowChartDecision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결의 구분</a:t>
            </a:r>
            <a:endParaRPr kumimoji="0" lang="ko-KR" altLang="ko-KR" sz="10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AutoShape 72"/>
          <p:cNvSpPr>
            <a:spLocks noChangeArrowheads="1"/>
          </p:cNvSpPr>
          <p:nvPr/>
        </p:nvSpPr>
        <p:spPr bwMode="auto">
          <a:xfrm>
            <a:off x="2043954" y="1546132"/>
            <a:ext cx="2456328" cy="28948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/>
          <a:p>
            <a:pPr algn="ctr">
              <a:spcBef>
                <a:spcPct val="0"/>
              </a:spcBef>
            </a:pPr>
            <a:r>
              <a:rPr lang="ko-KR" altLang="en-US" sz="1200" b="1" dirty="0">
                <a:solidFill>
                  <a:schemeClr val="bg1"/>
                </a:solidFill>
                <a:latin typeface="+mn-ea"/>
              </a:rPr>
              <a:t>사찰담당</a:t>
            </a:r>
            <a:endParaRPr lang="ko-KR" altLang="ko-KR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AutoShape 72"/>
          <p:cNvSpPr>
            <a:spLocks noChangeArrowheads="1"/>
          </p:cNvSpPr>
          <p:nvPr/>
        </p:nvSpPr>
        <p:spPr bwMode="auto">
          <a:xfrm>
            <a:off x="5127813" y="1555096"/>
            <a:ext cx="2456328" cy="289483"/>
          </a:xfrm>
          <a:prstGeom prst="roundRect">
            <a:avLst/>
          </a:prstGeom>
          <a:solidFill>
            <a:srgbClr val="E2662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36000" tIns="36000" rIns="36000" bIns="36000" anchor="ctr" anchorCtr="0"/>
          <a:lstStyle/>
          <a:p>
            <a:pPr algn="ctr">
              <a:spcBef>
                <a:spcPct val="0"/>
              </a:spcBef>
            </a:pPr>
            <a:r>
              <a:rPr lang="ko-KR" altLang="en-US" sz="1200" b="1" dirty="0">
                <a:solidFill>
                  <a:schemeClr val="bg1"/>
                </a:solidFill>
                <a:latin typeface="+mn-ea"/>
              </a:rPr>
              <a:t>종단담당</a:t>
            </a:r>
            <a:endParaRPr lang="ko-KR" altLang="ko-KR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AutoShape 72"/>
          <p:cNvSpPr>
            <a:spLocks noChangeArrowheads="1"/>
          </p:cNvSpPr>
          <p:nvPr/>
        </p:nvSpPr>
        <p:spPr bwMode="auto">
          <a:xfrm>
            <a:off x="5265494" y="3324251"/>
            <a:ext cx="664375" cy="263166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반환결의</a:t>
            </a:r>
            <a:endParaRPr kumimoji="0" lang="ko-KR" altLang="ko-KR" sz="10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AutoShape 72"/>
          <p:cNvSpPr>
            <a:spLocks noChangeArrowheads="1"/>
          </p:cNvSpPr>
          <p:nvPr/>
        </p:nvSpPr>
        <p:spPr bwMode="auto">
          <a:xfrm>
            <a:off x="7172330" y="3324251"/>
            <a:ext cx="664375" cy="263166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반려처리</a:t>
            </a:r>
            <a:endParaRPr kumimoji="0" lang="ko-KR" altLang="ko-KR" sz="10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4" name="직선 화살표 연결선 40"/>
          <p:cNvCxnSpPr>
            <a:stCxn id="58" idx="1"/>
            <a:endCxn id="62" idx="0"/>
          </p:cNvCxnSpPr>
          <p:nvPr/>
        </p:nvCxnSpPr>
        <p:spPr>
          <a:xfrm rot="10800000" flipV="1">
            <a:off x="5597682" y="2977543"/>
            <a:ext cx="173356" cy="346707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5" name="직선 화살표 연결선 40"/>
          <p:cNvCxnSpPr>
            <a:stCxn id="58" idx="3"/>
            <a:endCxn id="63" idx="0"/>
          </p:cNvCxnSpPr>
          <p:nvPr/>
        </p:nvCxnSpPr>
        <p:spPr>
          <a:xfrm>
            <a:off x="6948017" y="2977544"/>
            <a:ext cx="556501" cy="346707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6" name="AutoShape 72"/>
          <p:cNvSpPr>
            <a:spLocks noChangeArrowheads="1"/>
          </p:cNvSpPr>
          <p:nvPr/>
        </p:nvSpPr>
        <p:spPr bwMode="auto">
          <a:xfrm>
            <a:off x="6815419" y="4175495"/>
            <a:ext cx="1378197" cy="289291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ysClr val="windowText" lastClr="000000">
                <a:lumMod val="65000"/>
                <a:lumOff val="35000"/>
              </a:sysClr>
            </a:solidFill>
            <a:prstDash val="sysDot"/>
            <a:round/>
            <a:headEnd/>
            <a:tailEnd/>
          </a:ln>
        </p:spPr>
        <p:txBody>
          <a:bodyPr wrap="none"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 smtClean="0">
                <a:solidFill>
                  <a:srgbClr val="000000"/>
                </a:solidFill>
              </a:rPr>
              <a:t>반환요청에 대한 반려</a:t>
            </a:r>
            <a:endParaRPr kumimoji="0" lang="ko-KR" altLang="ko-KR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7" name="AutoShape 72"/>
          <p:cNvSpPr>
            <a:spLocks noChangeArrowheads="1"/>
          </p:cNvSpPr>
          <p:nvPr/>
        </p:nvSpPr>
        <p:spPr bwMode="auto">
          <a:xfrm>
            <a:off x="2524964" y="4898932"/>
            <a:ext cx="15665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사찰반환금 처리결과 조회</a:t>
            </a:r>
            <a:endParaRPr kumimoji="0"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8" name="직선 화살표 연결선 40"/>
          <p:cNvCxnSpPr>
            <a:stCxn id="62" idx="2"/>
            <a:endCxn id="81" idx="0"/>
          </p:cNvCxnSpPr>
          <p:nvPr/>
        </p:nvCxnSpPr>
        <p:spPr>
          <a:xfrm>
            <a:off x="5597682" y="3587417"/>
            <a:ext cx="0" cy="39165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9" name="직선 화살표 연결선 40"/>
          <p:cNvCxnSpPr>
            <a:stCxn id="63" idx="2"/>
            <a:endCxn id="66" idx="0"/>
          </p:cNvCxnSpPr>
          <p:nvPr/>
        </p:nvCxnSpPr>
        <p:spPr>
          <a:xfrm>
            <a:off x="7504518" y="3587417"/>
            <a:ext cx="0" cy="588078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1" name="직선 화살표 연결선 52"/>
          <p:cNvCxnSpPr>
            <a:stCxn id="57" idx="2"/>
            <a:endCxn id="67" idx="3"/>
          </p:cNvCxnSpPr>
          <p:nvPr/>
        </p:nvCxnSpPr>
        <p:spPr>
          <a:xfrm rot="5400000">
            <a:off x="4742095" y="4190734"/>
            <a:ext cx="202368" cy="1503512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2" name="직선 화살표 연결선 52"/>
          <p:cNvCxnSpPr>
            <a:stCxn id="66" idx="2"/>
          </p:cNvCxnSpPr>
          <p:nvPr/>
        </p:nvCxnSpPr>
        <p:spPr>
          <a:xfrm rot="5400000">
            <a:off x="5499613" y="3038769"/>
            <a:ext cx="578889" cy="3430922"/>
          </a:xfrm>
          <a:prstGeom prst="bentConnector2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3" name="AutoShape 72"/>
          <p:cNvSpPr>
            <a:spLocks noChangeArrowheads="1"/>
          </p:cNvSpPr>
          <p:nvPr/>
        </p:nvSpPr>
        <p:spPr bwMode="auto">
          <a:xfrm>
            <a:off x="4977844" y="5361592"/>
            <a:ext cx="3730518" cy="534368"/>
          </a:xfrm>
          <a:prstGeom prst="roundRec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28600" indent="-228600" eaLnBrk="1" latinLnBrk="0" hangingPunct="1">
              <a:lnSpc>
                <a:spcPct val="150000"/>
              </a:lnSpc>
              <a:spcBef>
                <a:spcPct val="0"/>
              </a:spcBef>
              <a:buFont typeface="+mj-ea"/>
              <a:buAutoNum type="circleNumDbPlain"/>
            </a:pPr>
            <a:r>
              <a:rPr kumimoji="0" lang="ko-KR" altLang="en-US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사찰반환금 신청에 대해서 종단에서는 요청한 계좌로 이체처리 또는 반려처리 함</a:t>
            </a:r>
            <a:r>
              <a:rPr kumimoji="0" lang="en-US" altLang="ko-KR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ko-KR" altLang="ko-KR" sz="10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AutoShape 72"/>
          <p:cNvSpPr>
            <a:spLocks noChangeArrowheads="1"/>
          </p:cNvSpPr>
          <p:nvPr/>
        </p:nvSpPr>
        <p:spPr bwMode="auto">
          <a:xfrm>
            <a:off x="205154" y="396540"/>
            <a:ext cx="8664572" cy="273784"/>
          </a:xfrm>
          <a:prstGeom prst="roundRect">
            <a:avLst>
              <a:gd name="adj" fmla="val 0"/>
            </a:avLst>
          </a:prstGeom>
          <a:noFill/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36000" tIns="36000" rIns="36000" bIns="36000" anchor="ctr" anchorCtr="0">
            <a:spAutoFit/>
          </a:bodyPr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lnSpc>
                <a:spcPct val="150000"/>
              </a:lnSpc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사찰계좌 </a:t>
            </a:r>
            <a:r>
              <a:rPr kumimoji="0" lang="en-US" altLang="ko-KR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 </a:t>
            </a:r>
            <a:r>
              <a:rPr kumimoji="0" lang="ko-KR" altLang="en-US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종단집금계좌로 과</a:t>
            </a:r>
            <a:r>
              <a:rPr kumimoji="0" lang="en-US" altLang="ko-KR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오 입금한 금액을 종단에 반환요청하는 절차 입니다</a:t>
            </a:r>
            <a:r>
              <a:rPr kumimoji="0" lang="en-US" altLang="ko-KR" sz="1000" b="1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ko-KR" altLang="ko-KR" sz="1000" b="1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AutoShape 72"/>
          <p:cNvSpPr>
            <a:spLocks noChangeArrowheads="1"/>
          </p:cNvSpPr>
          <p:nvPr/>
        </p:nvSpPr>
        <p:spPr bwMode="auto">
          <a:xfrm>
            <a:off x="2524964" y="2819123"/>
            <a:ext cx="15665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반환대상 입금내역 선택</a:t>
            </a:r>
            <a:endParaRPr kumimoji="0"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AutoShape 72"/>
          <p:cNvSpPr>
            <a:spLocks noChangeArrowheads="1"/>
          </p:cNvSpPr>
          <p:nvPr/>
        </p:nvSpPr>
        <p:spPr bwMode="auto">
          <a:xfrm>
            <a:off x="2524964" y="3419758"/>
            <a:ext cx="15665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사찰명의 반환금 </a:t>
            </a:r>
            <a:endParaRPr kumimoji="0" lang="en-US" altLang="ko-KR" sz="10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입금계좌 선택 또는 입력</a:t>
            </a:r>
            <a:endParaRPr kumimoji="0"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AutoShape 72"/>
          <p:cNvSpPr>
            <a:spLocks noChangeArrowheads="1"/>
          </p:cNvSpPr>
          <p:nvPr/>
        </p:nvSpPr>
        <p:spPr bwMode="auto">
          <a:xfrm>
            <a:off x="2524964" y="4181758"/>
            <a:ext cx="1566559" cy="289483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반환요청</a:t>
            </a:r>
            <a:endParaRPr kumimoji="0" lang="ko-KR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8" name="직선 화살표 연결선 77"/>
          <p:cNvCxnSpPr>
            <a:stCxn id="75" idx="2"/>
            <a:endCxn id="76" idx="0"/>
          </p:cNvCxnSpPr>
          <p:nvPr/>
        </p:nvCxnSpPr>
        <p:spPr>
          <a:xfrm>
            <a:off x="3308244" y="3108606"/>
            <a:ext cx="0" cy="31115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9" name="직선 화살표 연결선 78"/>
          <p:cNvCxnSpPr>
            <a:stCxn id="76" idx="2"/>
            <a:endCxn id="77" idx="0"/>
          </p:cNvCxnSpPr>
          <p:nvPr/>
        </p:nvCxnSpPr>
        <p:spPr>
          <a:xfrm>
            <a:off x="3308244" y="3709241"/>
            <a:ext cx="0" cy="472517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0" name="직선 화살표 연결선 47"/>
          <p:cNvCxnSpPr>
            <a:stCxn id="77" idx="3"/>
            <a:endCxn id="52" idx="1"/>
          </p:cNvCxnSpPr>
          <p:nvPr/>
        </p:nvCxnSpPr>
        <p:spPr>
          <a:xfrm flipV="1">
            <a:off x="4091523" y="2237721"/>
            <a:ext cx="1484726" cy="2088779"/>
          </a:xfrm>
          <a:prstGeom prst="bentConnector3">
            <a:avLst>
              <a:gd name="adj1" fmla="val 39132"/>
            </a:avLst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1" name="AutoShape 72"/>
          <p:cNvSpPr>
            <a:spLocks noChangeArrowheads="1"/>
          </p:cNvSpPr>
          <p:nvPr/>
        </p:nvSpPr>
        <p:spPr bwMode="auto">
          <a:xfrm>
            <a:off x="5265494" y="3979067"/>
            <a:ext cx="664375" cy="263166"/>
          </a:xfrm>
          <a:prstGeom prst="roundRect">
            <a:avLst>
              <a:gd name="adj" fmla="val 0"/>
            </a:avLst>
          </a:prstGeom>
          <a:solidFill>
            <a:srgbClr val="F8F8F8"/>
          </a:solidFill>
          <a:ln w="19050">
            <a:solidFill>
              <a:srgbClr val="FF6600"/>
            </a:solidFill>
            <a:round/>
            <a:headEnd/>
            <a:tailEnd/>
          </a:ln>
        </p:spPr>
        <p:txBody>
          <a:bodyPr wrap="none" lIns="36000" tIns="36000" rIns="36000" bIns="36000" anchor="ctr" anchorCtr="0"/>
          <a:lstStyle>
            <a:lvl1pPr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9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kumimoji="0" lang="ko-KR" altLang="en-US" sz="1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이체 처리</a:t>
            </a:r>
            <a:endParaRPr kumimoji="0" lang="ko-KR" altLang="ko-KR" sz="10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2" name="직선 화살표 연결선 40"/>
          <p:cNvCxnSpPr>
            <a:stCxn id="81" idx="2"/>
            <a:endCxn id="57" idx="0"/>
          </p:cNvCxnSpPr>
          <p:nvPr/>
        </p:nvCxnSpPr>
        <p:spPr>
          <a:xfrm flipH="1">
            <a:off x="5595035" y="4242233"/>
            <a:ext cx="2647" cy="30978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59705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ko-KR" sz="3200" dirty="0" smtClean="0">
                <a:solidFill>
                  <a:schemeClr val="tx1"/>
                </a:solidFill>
              </a:rPr>
              <a:t>Ⅱ. </a:t>
            </a:r>
            <a:r>
              <a:rPr lang="ko-KR" altLang="en-US" sz="3200" dirty="0" smtClean="0">
                <a:solidFill>
                  <a:schemeClr val="tx1"/>
                </a:solidFill>
              </a:rPr>
              <a:t>사찰담당 </a:t>
            </a:r>
            <a:r>
              <a:rPr lang="en-US" altLang="ko-KR" sz="3200" dirty="0" smtClean="0">
                <a:solidFill>
                  <a:schemeClr val="tx1"/>
                </a:solidFill>
              </a:rPr>
              <a:t>User Manual</a:t>
            </a:r>
            <a:endParaRPr lang="ko-KR" altLang="en-US" sz="3200" dirty="0">
              <a:solidFill>
                <a:schemeClr val="tx1"/>
              </a:solidFill>
            </a:endParaRPr>
          </a:p>
        </p:txBody>
      </p:sp>
      <p:sp>
        <p:nvSpPr>
          <p:cNvPr id="2" name="부제목 1"/>
          <p:cNvSpPr>
            <a:spLocks noGrp="1"/>
          </p:cNvSpPr>
          <p:nvPr>
            <p:ph type="subTitle" idx="1"/>
          </p:nvPr>
        </p:nvSpPr>
        <p:spPr>
          <a:xfrm>
            <a:off x="3039290" y="2583689"/>
            <a:ext cx="3056710" cy="3513663"/>
          </a:xfrm>
        </p:spPr>
        <p:txBody>
          <a:bodyPr/>
          <a:lstStyle/>
          <a:p>
            <a:pPr algn="l"/>
            <a:r>
              <a:rPr lang="en-US" altLang="ko-KR" dirty="0" smtClean="0"/>
              <a:t>1. </a:t>
            </a:r>
            <a:r>
              <a:rPr lang="ko-KR" altLang="en-US" dirty="0" smtClean="0"/>
              <a:t>회원가입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1-1. </a:t>
            </a:r>
            <a:r>
              <a:rPr lang="ko-KR" altLang="en-US" dirty="0" smtClean="0"/>
              <a:t>사찰담당 회원가입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1-2. </a:t>
            </a:r>
            <a:r>
              <a:rPr lang="ko-KR" altLang="en-US" dirty="0" smtClean="0"/>
              <a:t>스님</a:t>
            </a:r>
            <a:r>
              <a:rPr lang="en-US" altLang="ko-KR" dirty="0" smtClean="0"/>
              <a:t>(</a:t>
            </a:r>
            <a:r>
              <a:rPr lang="ko-KR" altLang="en-US" dirty="0" smtClean="0"/>
              <a:t>개인</a:t>
            </a:r>
            <a:r>
              <a:rPr lang="en-US" altLang="ko-KR" dirty="0" smtClean="0"/>
              <a:t>) </a:t>
            </a:r>
            <a:r>
              <a:rPr lang="ko-KR" altLang="en-US" dirty="0" smtClean="0"/>
              <a:t>회원가입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2. </a:t>
            </a:r>
            <a:r>
              <a:rPr lang="ko-KR" altLang="en-US" dirty="0" smtClean="0"/>
              <a:t>지급신청</a:t>
            </a:r>
            <a:endParaRPr lang="en-US" altLang="ko-KR" dirty="0"/>
          </a:p>
          <a:p>
            <a:pPr marL="273050" algn="l"/>
            <a:r>
              <a:rPr lang="en-US" altLang="ko-KR" dirty="0"/>
              <a:t>2-1. </a:t>
            </a:r>
            <a:r>
              <a:rPr lang="ko-KR" altLang="en-US" dirty="0" smtClean="0"/>
              <a:t>스님관리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2-2. </a:t>
            </a:r>
            <a:r>
              <a:rPr lang="ko-KR" altLang="en-US" dirty="0" smtClean="0"/>
              <a:t>사찰계좌관리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2-3. </a:t>
            </a:r>
            <a:r>
              <a:rPr lang="ko-KR" altLang="en-US" dirty="0" smtClean="0"/>
              <a:t>소임공제 신청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2-4. </a:t>
            </a:r>
            <a:r>
              <a:rPr lang="ko-KR" altLang="en-US" dirty="0" smtClean="0"/>
              <a:t>소임공제 정기신청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2-5. </a:t>
            </a:r>
            <a:r>
              <a:rPr lang="ko-KR" altLang="en-US" dirty="0" smtClean="0"/>
              <a:t>소임공제 지급신청확정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2-6. </a:t>
            </a:r>
            <a:r>
              <a:rPr lang="ko-KR" altLang="en-US" dirty="0" smtClean="0"/>
              <a:t>소임공제 지급현황조회</a:t>
            </a:r>
            <a:endParaRPr lang="en-US" altLang="ko-KR" dirty="0" smtClean="0"/>
          </a:p>
          <a:p>
            <a:pPr algn="l"/>
            <a:r>
              <a:rPr lang="en-US" altLang="ko-KR" dirty="0" smtClean="0"/>
              <a:t>3. </a:t>
            </a:r>
            <a:r>
              <a:rPr lang="ko-KR" altLang="en-US" dirty="0" smtClean="0"/>
              <a:t>변경신고</a:t>
            </a:r>
            <a:endParaRPr lang="en-US" altLang="ko-KR" dirty="0"/>
          </a:p>
          <a:p>
            <a:pPr marL="273050" algn="l"/>
            <a:r>
              <a:rPr lang="en-US" altLang="ko-KR" dirty="0" smtClean="0"/>
              <a:t>3-1</a:t>
            </a:r>
            <a:r>
              <a:rPr lang="en-US" altLang="ko-KR" dirty="0"/>
              <a:t>. </a:t>
            </a:r>
            <a:r>
              <a:rPr lang="ko-KR" altLang="en-US" dirty="0" smtClean="0"/>
              <a:t>사찰정보 변경신고</a:t>
            </a:r>
            <a:endParaRPr lang="en-US" altLang="ko-KR" dirty="0"/>
          </a:p>
          <a:p>
            <a:pPr marL="273050" algn="l"/>
            <a:r>
              <a:rPr lang="en-US" altLang="ko-KR" dirty="0" smtClean="0"/>
              <a:t>3-2</a:t>
            </a:r>
            <a:r>
              <a:rPr lang="en-US" altLang="ko-KR" dirty="0"/>
              <a:t>. </a:t>
            </a:r>
            <a:r>
              <a:rPr lang="ko-KR" altLang="en-US" dirty="0" smtClean="0"/>
              <a:t>스님정보 변경신고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3-3. </a:t>
            </a:r>
            <a:r>
              <a:rPr lang="ko-KR" altLang="en-US" dirty="0" smtClean="0"/>
              <a:t>사찰변경신고현황</a:t>
            </a:r>
            <a:endParaRPr lang="en-US" altLang="ko-KR" dirty="0" smtClean="0"/>
          </a:p>
          <a:p>
            <a:pPr marL="273050" algn="l"/>
            <a:r>
              <a:rPr lang="en-US" altLang="ko-KR" dirty="0" smtClean="0"/>
              <a:t>3-4. </a:t>
            </a:r>
            <a:r>
              <a:rPr lang="ko-KR" altLang="en-US" dirty="0" smtClean="0"/>
              <a:t>스님변경신고현황</a:t>
            </a:r>
            <a:endParaRPr lang="ko-KR" altLang="en-US" dirty="0"/>
          </a:p>
          <a:p>
            <a:pPr marL="273050" algn="l"/>
            <a:endParaRPr lang="ko-KR" altLang="en-US" dirty="0"/>
          </a:p>
        </p:txBody>
      </p:sp>
      <p:sp>
        <p:nvSpPr>
          <p:cNvPr id="5" name="부제목 1"/>
          <p:cNvSpPr txBox="1">
            <a:spLocks/>
          </p:cNvSpPr>
          <p:nvPr/>
        </p:nvSpPr>
        <p:spPr bwMode="auto">
          <a:xfrm>
            <a:off x="5827059" y="2583689"/>
            <a:ext cx="2778804" cy="351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None/>
              <a:defRPr kumimoji="1" sz="135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750" b="1">
                <a:solidFill>
                  <a:schemeClr val="bg1"/>
                </a:solidFill>
                <a:latin typeface="+mn-lt"/>
                <a:ea typeface="+mn-ea"/>
              </a:defRPr>
            </a:lvl2pPr>
            <a:lvl3pPr marL="6858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675">
                <a:solidFill>
                  <a:schemeClr val="tx1"/>
                </a:solidFill>
                <a:latin typeface="+mj-lt"/>
                <a:ea typeface="+mn-ea"/>
              </a:defRPr>
            </a:lvl3pPr>
            <a:lvl4pPr marL="10287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1" sz="675">
                <a:solidFill>
                  <a:schemeClr val="tx1"/>
                </a:solidFill>
                <a:latin typeface="+mj-lt"/>
                <a:ea typeface="+mn-ea"/>
              </a:defRPr>
            </a:lvl4pPr>
            <a:lvl5pPr marL="13716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kumimoji="1" sz="675">
                <a:solidFill>
                  <a:schemeClr val="tx1"/>
                </a:solidFill>
                <a:latin typeface="+mj-lt"/>
                <a:ea typeface="+mn-ea"/>
              </a:defRPr>
            </a:lvl5pPr>
            <a:lvl6pPr marL="1714500" indent="0" algn="ctr" rtl="0" fontAlgn="base" latinLnBrk="1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kumimoji="1" sz="675">
                <a:solidFill>
                  <a:schemeClr val="tx1"/>
                </a:solidFill>
                <a:latin typeface="+mj-lt"/>
                <a:ea typeface="+mn-ea"/>
              </a:defRPr>
            </a:lvl6pPr>
            <a:lvl7pPr marL="2057400" indent="0" algn="ctr" rtl="0" fontAlgn="base" latinLnBrk="1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kumimoji="1" sz="675">
                <a:solidFill>
                  <a:schemeClr val="tx1"/>
                </a:solidFill>
                <a:latin typeface="+mj-lt"/>
                <a:ea typeface="+mn-ea"/>
              </a:defRPr>
            </a:lvl7pPr>
            <a:lvl8pPr marL="2400300" indent="0" algn="ctr" rtl="0" fontAlgn="base" latinLnBrk="1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kumimoji="1" sz="675">
                <a:solidFill>
                  <a:schemeClr val="tx1"/>
                </a:solidFill>
                <a:latin typeface="+mj-lt"/>
                <a:ea typeface="+mn-ea"/>
              </a:defRPr>
            </a:lvl8pPr>
            <a:lvl9pPr marL="2743200" indent="0" algn="ctr" rtl="0" fontAlgn="base" latinLnBrk="1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kumimoji="1" sz="675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algn="l"/>
            <a:r>
              <a:rPr lang="en-US" altLang="ko-KR" kern="0" dirty="0" smtClean="0"/>
              <a:t>4. </a:t>
            </a:r>
            <a:r>
              <a:rPr lang="ko-KR" altLang="en-US" kern="0" dirty="0" smtClean="0"/>
              <a:t>사찰반환금 신청</a:t>
            </a:r>
            <a:endParaRPr lang="en-US" altLang="ko-KR" kern="0" dirty="0" smtClean="0"/>
          </a:p>
          <a:p>
            <a:pPr marL="273050" algn="l"/>
            <a:r>
              <a:rPr lang="en-US" altLang="ko-KR" kern="0" dirty="0" smtClean="0"/>
              <a:t>4-1. </a:t>
            </a:r>
            <a:r>
              <a:rPr lang="ko-KR" altLang="en-US" kern="0" dirty="0" smtClean="0"/>
              <a:t>사찰반환금 신청</a:t>
            </a:r>
            <a:endParaRPr lang="en-US" altLang="ko-KR" kern="0" dirty="0" smtClean="0"/>
          </a:p>
          <a:p>
            <a:pPr marL="273050" algn="l"/>
            <a:r>
              <a:rPr lang="en-US" altLang="ko-KR" kern="0" dirty="0" smtClean="0"/>
              <a:t>4-2. </a:t>
            </a:r>
            <a:r>
              <a:rPr lang="ko-KR" altLang="en-US" kern="0" dirty="0" smtClean="0"/>
              <a:t>사찰반환금 처리결과 확인</a:t>
            </a:r>
            <a:endParaRPr lang="ko-KR" altLang="en-US" kern="0" dirty="0"/>
          </a:p>
        </p:txBody>
      </p:sp>
    </p:spTree>
    <p:extLst>
      <p:ext uri="{BB962C8B-B14F-4D97-AF65-F5344CB8AC3E}">
        <p14:creationId xmlns:p14="http://schemas.microsoft.com/office/powerpoint/2010/main" xmlns="" val="27950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 bwMode="auto">
          <a:xfrm>
            <a:off x="96715" y="509954"/>
            <a:ext cx="8906608" cy="4804637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1-1. </a:t>
            </a:r>
            <a:r>
              <a:rPr lang="ko-KR" altLang="en-US" dirty="0" smtClean="0"/>
              <a:t>사찰담당 회원가입 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60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1508746"/>
              </p:ext>
            </p:extLst>
          </p:nvPr>
        </p:nvGraphicFramePr>
        <p:xfrm>
          <a:off x="98511" y="5365264"/>
          <a:ext cx="8904812" cy="1130696"/>
        </p:xfrm>
        <a:graphic>
          <a:graphicData uri="http://schemas.openxmlformats.org/drawingml/2006/table">
            <a:tbl>
              <a:tblPr/>
              <a:tblGrid>
                <a:gridCol w="89048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소임공제 홈페이지를 통하여 소임공제 신청 및 지급현황 확인을 위해 사찰담당자로 회원가입을 해야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사찰담당자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는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회원구분 사찰 선택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회원가입약관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개인정보취급방침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에 동의한다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b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사찰담당자는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개의 아이디만 허용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사찰담당자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변경될 경우 아이디와 </a:t>
                      </a:r>
                      <a:r>
                        <a:rPr kumimoji="1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비밀번호를 인수 인계한다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아이디와 비밀번호를 모를 경우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종단 소임공제 담당에게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문의한다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7053" y="395653"/>
            <a:ext cx="2468795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홈페이지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회원가입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약관동의</a:t>
            </a:r>
            <a:endParaRPr lang="ko-KR" altLang="en-US" sz="1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053" y="691959"/>
            <a:ext cx="6185718" cy="150871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7" y="2289373"/>
            <a:ext cx="8201025" cy="101917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2694" y="3538379"/>
            <a:ext cx="8315325" cy="6858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9326" y="4292555"/>
            <a:ext cx="4286251" cy="986868"/>
          </a:xfrm>
          <a:prstGeom prst="rect">
            <a:avLst/>
          </a:prstGeom>
        </p:spPr>
      </p:pic>
      <p:sp>
        <p:nvSpPr>
          <p:cNvPr id="16" name="타원 15"/>
          <p:cNvSpPr/>
          <p:nvPr/>
        </p:nvSpPr>
        <p:spPr bwMode="auto">
          <a:xfrm>
            <a:off x="2716823" y="1954915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1659547" y="1896454"/>
            <a:ext cx="1057276" cy="271910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528017" y="2667661"/>
            <a:ext cx="7884000" cy="755188"/>
          </a:xfrm>
          <a:prstGeom prst="rect">
            <a:avLst/>
          </a:prstGeom>
          <a:noFill/>
          <a:ln w="3175" algn="ctr">
            <a:solidFill>
              <a:schemeClr val="bg2">
                <a:lumMod val="75000"/>
              </a:schemeClr>
            </a:solidFill>
            <a:prstDash val="solid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528017" y="3865096"/>
            <a:ext cx="7884000" cy="473384"/>
          </a:xfrm>
          <a:prstGeom prst="rect">
            <a:avLst/>
          </a:prstGeom>
          <a:noFill/>
          <a:ln w="3175" algn="ctr">
            <a:solidFill>
              <a:schemeClr val="bg2">
                <a:lumMod val="75000"/>
              </a:schemeClr>
            </a:solidFill>
            <a:prstDash val="solid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102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 bwMode="auto">
          <a:xfrm>
            <a:off x="96715" y="509954"/>
            <a:ext cx="8906608" cy="4804637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1-1. </a:t>
            </a:r>
            <a:r>
              <a:rPr lang="ko-KR" altLang="en-US" dirty="0" smtClean="0"/>
              <a:t>사찰담당 회원가입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graphicFrame>
        <p:nvGraphicFramePr>
          <p:cNvPr id="60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5220666"/>
              </p:ext>
            </p:extLst>
          </p:nvPr>
        </p:nvGraphicFramePr>
        <p:xfrm>
          <a:off x="98507" y="5338886"/>
          <a:ext cx="8904816" cy="1256920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소임공제 홈페이지를 통하여 직접 신청 및 지급현황 확인을 위해서는 사찰담당자로 회원가입을 해야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담당사찰명을 입력 후 사찰검색 또는 사찰검색 버튼을 눌러 담당사찰을 선택한다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시스템에서 사용할 아이디를 입력 후 중복확인 버튼을 클릭하여 중복여부를 확인한다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아이디는 사찰 별로 자동생성됨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비밀번호를 입력한다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가입하는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 본인정보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사찰담당자명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법명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보직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휴대전화번호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입력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본인휴대전화번호에 대한 본인인증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회원정보 입력이 완료된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가입신청 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눌러 회원가입 신청을 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b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관리자의 승인 후 로그인 가능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소임공제시스템의 사찰원장에 사찰담당자정보와 가입회원정보가 일치하는 경우 관리자승인 없이 로그인 가능함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7053" y="395653"/>
            <a:ext cx="2834577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홈페이지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회원가입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회원정보 입력</a:t>
            </a:r>
            <a:endParaRPr lang="ko-KR" altLang="en-US" sz="1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966" y="737506"/>
            <a:ext cx="5050845" cy="4453619"/>
          </a:xfrm>
          <a:prstGeom prst="rect">
            <a:avLst/>
          </a:prstGeom>
        </p:spPr>
      </p:pic>
      <p:sp>
        <p:nvSpPr>
          <p:cNvPr id="14" name="타원 13"/>
          <p:cNvSpPr/>
          <p:nvPr/>
        </p:nvSpPr>
        <p:spPr bwMode="auto">
          <a:xfrm>
            <a:off x="3667816" y="97645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1326862" y="951373"/>
            <a:ext cx="2253026" cy="361912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651366" y="2070577"/>
            <a:ext cx="3076572" cy="224719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 bwMode="auto">
          <a:xfrm>
            <a:off x="3815865" y="2083760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557584" y="2359590"/>
            <a:ext cx="4499834" cy="531785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 bwMode="auto">
          <a:xfrm>
            <a:off x="5177502" y="274351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557583" y="2932295"/>
            <a:ext cx="3721343" cy="1077569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 bwMode="auto">
          <a:xfrm>
            <a:off x="4328917" y="372574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타원 24"/>
          <p:cNvSpPr/>
          <p:nvPr/>
        </p:nvSpPr>
        <p:spPr bwMode="auto">
          <a:xfrm>
            <a:off x="3290582" y="4816919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39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1-2. </a:t>
            </a:r>
            <a:r>
              <a:rPr lang="ko-KR" altLang="en-US" dirty="0" smtClean="0"/>
              <a:t>스님</a:t>
            </a:r>
            <a:r>
              <a:rPr lang="en-US" altLang="ko-KR" dirty="0" smtClean="0"/>
              <a:t>(</a:t>
            </a:r>
            <a:r>
              <a:rPr lang="ko-KR" altLang="en-US" dirty="0" smtClean="0"/>
              <a:t>개인</a:t>
            </a:r>
            <a:r>
              <a:rPr lang="en-US" altLang="ko-KR" dirty="0" smtClean="0"/>
              <a:t>)</a:t>
            </a:r>
            <a:r>
              <a:rPr lang="ko-KR" altLang="en-US" dirty="0" smtClean="0"/>
              <a:t> 회원가입 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804637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4464237"/>
              </p:ext>
            </p:extLst>
          </p:nvPr>
        </p:nvGraphicFramePr>
        <p:xfrm>
          <a:off x="98511" y="5365264"/>
          <a:ext cx="8904812" cy="1130696"/>
        </p:xfrm>
        <a:graphic>
          <a:graphicData uri="http://schemas.openxmlformats.org/drawingml/2006/table">
            <a:tbl>
              <a:tblPr/>
              <a:tblGrid>
                <a:gridCol w="89048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 소임공제 홈페이지에서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본인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지급현황 확인을 원하는 경우 회원가입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은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회원구분 스님 선택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회원가입약관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개인정보취급방침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약관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에 동의한다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b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개인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회원은 소임공제 시스템에 로그인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본인의 지급현황조회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지급명세서 출력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사용가능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2468795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홈페이지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회원가입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약관동의</a:t>
            </a:r>
            <a:endParaRPr lang="ko-KR" altLang="en-US" sz="12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87" y="2289373"/>
            <a:ext cx="8201025" cy="101917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2694" y="3538379"/>
            <a:ext cx="8315325" cy="6858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9326" y="4292555"/>
            <a:ext cx="4286251" cy="98686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193" y="765086"/>
            <a:ext cx="6001608" cy="1529551"/>
          </a:xfrm>
          <a:prstGeom prst="rect">
            <a:avLst/>
          </a:prstGeom>
        </p:spPr>
      </p:pic>
      <p:sp>
        <p:nvSpPr>
          <p:cNvPr id="13" name="타원 12"/>
          <p:cNvSpPr/>
          <p:nvPr/>
        </p:nvSpPr>
        <p:spPr bwMode="auto">
          <a:xfrm>
            <a:off x="2778367" y="200766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721091" y="1949206"/>
            <a:ext cx="1057276" cy="271910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auto">
          <a:xfrm>
            <a:off x="528017" y="2667661"/>
            <a:ext cx="7884000" cy="755188"/>
          </a:xfrm>
          <a:prstGeom prst="rect">
            <a:avLst/>
          </a:prstGeom>
          <a:noFill/>
          <a:ln w="3175" algn="ctr">
            <a:solidFill>
              <a:schemeClr val="bg2">
                <a:lumMod val="75000"/>
              </a:schemeClr>
            </a:solidFill>
            <a:prstDash val="solid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 bwMode="auto">
          <a:xfrm>
            <a:off x="528017" y="3865096"/>
            <a:ext cx="7884000" cy="473384"/>
          </a:xfrm>
          <a:prstGeom prst="rect">
            <a:avLst/>
          </a:prstGeom>
          <a:noFill/>
          <a:ln w="3175" algn="ctr">
            <a:solidFill>
              <a:schemeClr val="bg2">
                <a:lumMod val="75000"/>
              </a:schemeClr>
            </a:solidFill>
            <a:prstDash val="solid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6607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1-2. </a:t>
            </a:r>
            <a:r>
              <a:rPr lang="ko-KR" altLang="en-US" dirty="0" smtClean="0"/>
              <a:t>스님</a:t>
            </a:r>
            <a:r>
              <a:rPr lang="en-US" altLang="ko-KR" dirty="0" smtClean="0"/>
              <a:t>(</a:t>
            </a:r>
            <a:r>
              <a:rPr lang="ko-KR" altLang="en-US" dirty="0" smtClean="0"/>
              <a:t>개인</a:t>
            </a:r>
            <a:r>
              <a:rPr lang="en-US" altLang="ko-KR" dirty="0" smtClean="0"/>
              <a:t>)</a:t>
            </a:r>
            <a:r>
              <a:rPr lang="ko-KR" altLang="en-US" dirty="0" smtClean="0"/>
              <a:t> 회원가입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96715" y="509955"/>
            <a:ext cx="8906608" cy="4321156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9581431"/>
              </p:ext>
            </p:extLst>
          </p:nvPr>
        </p:nvGraphicFramePr>
        <p:xfrm>
          <a:off x="98507" y="4927401"/>
          <a:ext cx="8904816" cy="1558672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 소임공제 홈페이지에서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본인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지급현황 확인을 원하는 경우 회원가입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회원성명은 주민등록상의 성명을 입력한다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시스템에서 사용할 아이디를 입력 후 중복확인 버튼을 클릭하여 중복여부를 확인한다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아이디는 영문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숫자만 허용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비밀번호를 입력한다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입력된 두 개의 비밀번호가 일치하여야 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생년월일은 주민등록상의 생년월일과 일치해야 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1390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1390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회원자격확인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1390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입력된 정보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법명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와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소임공제신청정보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 성명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법명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 동일해야 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휴대전화번호 본인인증을 통하여 본인휴대전화여부 확인한다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회원정보 입력이 완료된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가입신청 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눌러 회원 가입신청한다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b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관리자의 승인 후 로그인 가능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소임공제시스템의 스님원장에 스님정정보와 가입회원정보가 일치하는 경우 관리자승인 없이 로그인 가능함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67053" y="395653"/>
            <a:ext cx="2834577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홈페이지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회원가입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회원정보 입력</a:t>
            </a:r>
            <a:endParaRPr lang="ko-KR" altLang="en-US" sz="1200" dirty="0"/>
          </a:p>
        </p:txBody>
      </p:sp>
      <p:sp>
        <p:nvSpPr>
          <p:cNvPr id="29" name="타원 28"/>
          <p:cNvSpPr/>
          <p:nvPr/>
        </p:nvSpPr>
        <p:spPr bwMode="auto">
          <a:xfrm>
            <a:off x="3889129" y="4485831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6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374" y="748507"/>
            <a:ext cx="5346485" cy="3950192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 bwMode="auto">
          <a:xfrm>
            <a:off x="424691" y="1586663"/>
            <a:ext cx="2268000" cy="204290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 bwMode="auto">
          <a:xfrm>
            <a:off x="2770831" y="158092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424691" y="2063735"/>
            <a:ext cx="3073096" cy="220735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 bwMode="auto">
          <a:xfrm>
            <a:off x="3560290" y="2091635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424690" y="2323818"/>
            <a:ext cx="2318509" cy="590832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 bwMode="auto">
          <a:xfrm>
            <a:off x="4515643" y="320650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타원 24"/>
          <p:cNvSpPr/>
          <p:nvPr/>
        </p:nvSpPr>
        <p:spPr bwMode="auto">
          <a:xfrm>
            <a:off x="2791705" y="2661340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424691" y="2939407"/>
            <a:ext cx="4068000" cy="220651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 bwMode="auto">
          <a:xfrm>
            <a:off x="424691" y="3221201"/>
            <a:ext cx="4068000" cy="216000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타원 27"/>
          <p:cNvSpPr/>
          <p:nvPr/>
        </p:nvSpPr>
        <p:spPr bwMode="auto">
          <a:xfrm>
            <a:off x="4523683" y="288629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72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2-1. </a:t>
            </a:r>
            <a:r>
              <a:rPr lang="ko-KR" altLang="en-US" dirty="0" smtClean="0"/>
              <a:t>스님관리 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171178"/>
              </p:ext>
            </p:extLst>
          </p:nvPr>
        </p:nvGraphicFramePr>
        <p:xfrm>
          <a:off x="98507" y="5110289"/>
          <a:ext cx="8904816" cy="1454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신청을 위해서 사찰 내의 소임공제 대상 스님정보를 최초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 등록하여야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내 소임공제 대상 스님정보를 조회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처음 소임공제 신청을 하는 스님은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조회되는 자료가 없어야 함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내 소임공제 대상 스님정보가 조회되지 않는 경우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클릭하여 스님정보를 등록함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상세정보를 확인을 위해서는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상세보기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클릭하여 확인함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7053" y="395653"/>
            <a:ext cx="2906812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사용자관리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스님관리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스님정보조회</a:t>
            </a:r>
            <a:endParaRPr lang="ko-KR" altLang="en-US" sz="12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857" y="704979"/>
            <a:ext cx="8443692" cy="4121253"/>
          </a:xfrm>
          <a:prstGeom prst="rect">
            <a:avLst/>
          </a:prstGeom>
        </p:spPr>
      </p:pic>
      <p:sp>
        <p:nvSpPr>
          <p:cNvPr id="34" name="타원 33"/>
          <p:cNvSpPr/>
          <p:nvPr/>
        </p:nvSpPr>
        <p:spPr bwMode="auto">
          <a:xfrm>
            <a:off x="8523576" y="1199180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8069801" y="1282725"/>
            <a:ext cx="437763" cy="19984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 bwMode="auto">
          <a:xfrm>
            <a:off x="8196074" y="1713805"/>
            <a:ext cx="396000" cy="19984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 bwMode="auto">
          <a:xfrm>
            <a:off x="8615013" y="163896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8" name="직사각형 37"/>
          <p:cNvSpPr/>
          <p:nvPr/>
        </p:nvSpPr>
        <p:spPr bwMode="auto">
          <a:xfrm>
            <a:off x="7834664" y="2301634"/>
            <a:ext cx="540000" cy="19984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 bwMode="auto">
          <a:xfrm>
            <a:off x="8384230" y="222679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855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2-1. </a:t>
            </a:r>
            <a:r>
              <a:rPr lang="ko-KR" altLang="en-US" dirty="0" smtClean="0"/>
              <a:t>스님관리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4190480"/>
              </p:ext>
            </p:extLst>
          </p:nvPr>
        </p:nvGraphicFramePr>
        <p:xfrm>
          <a:off x="98507" y="5110289"/>
          <a:ext cx="8904816" cy="1454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신청을 위해서 사찰 내의 소임공제 대상 스님정보를 최초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 등록하여야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 등록은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 후 뜨는 스님정보등록 창에서 등록한다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스님정보는 종단공통관리정보와 사찰 별 관리정보로 구분하여 관리됨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종단공통관리정보는 가장 처음등록하는 사찰을 기준으로 하여 등록 처리된다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주민등록번호를 입력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스님중복체크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다른 사찰에서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공통정보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 등록되었는지 여부를 확인한다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b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공통정보가 이미 등록된 경우 자동으로 조회되어 공통정보를 화면에 보여준다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공통정보가 등록되어 있지 않은 경우 사찰에서 보유한 소임공제신청정보를 기준으로 입력처리한다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신청을 위한 스님정보 중 사찰 별로 다르게 관리되는 항목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사찰에서의 스님의 소임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소임비 지급받을계좌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스님이 입금 받을 계좌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정보를 입력한다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저장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등록화면에 입력된 정보를  저장한다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저장된 스님정보는 소임공제 신청 시 스님기본정보로 사용됨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7053" y="395653"/>
            <a:ext cx="2906812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사용자관리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스님관리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스님정보등록</a:t>
            </a:r>
            <a:endParaRPr lang="ko-KR" altLang="en-US" sz="1200" dirty="0"/>
          </a:p>
        </p:txBody>
      </p:sp>
      <p:grpSp>
        <p:nvGrpSpPr>
          <p:cNvPr id="32" name="그룹 31"/>
          <p:cNvGrpSpPr/>
          <p:nvPr/>
        </p:nvGrpSpPr>
        <p:grpSpPr>
          <a:xfrm>
            <a:off x="1066768" y="2318571"/>
            <a:ext cx="6215327" cy="952863"/>
            <a:chOff x="1066768" y="2318571"/>
            <a:chExt cx="6215327" cy="952863"/>
          </a:xfrm>
        </p:grpSpPr>
        <p:sp>
          <p:nvSpPr>
            <p:cNvPr id="6" name="모서리가 둥근 직사각형 5"/>
            <p:cNvSpPr/>
            <p:nvPr/>
          </p:nvSpPr>
          <p:spPr bwMode="auto">
            <a:xfrm>
              <a:off x="2183909" y="2334827"/>
              <a:ext cx="61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>
              <a:off x="2203140" y="2593763"/>
              <a:ext cx="61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>
              <a:off x="2204619" y="2861577"/>
              <a:ext cx="61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모서리가 둥근 직사각형 11"/>
            <p:cNvSpPr/>
            <p:nvPr/>
          </p:nvSpPr>
          <p:spPr bwMode="auto">
            <a:xfrm>
              <a:off x="2206098" y="3129391"/>
              <a:ext cx="61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 bwMode="auto">
            <a:xfrm>
              <a:off x="3636880" y="2846787"/>
              <a:ext cx="864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모서리가 둥근 직사각형 13"/>
            <p:cNvSpPr/>
            <p:nvPr/>
          </p:nvSpPr>
          <p:spPr bwMode="auto">
            <a:xfrm>
              <a:off x="3966832" y="2590817"/>
              <a:ext cx="864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모서리가 둥근 직사각형 14"/>
            <p:cNvSpPr/>
            <p:nvPr/>
          </p:nvSpPr>
          <p:spPr bwMode="auto">
            <a:xfrm>
              <a:off x="4003823" y="3124956"/>
              <a:ext cx="864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모서리가 둥근 직사각형 15"/>
            <p:cNvSpPr/>
            <p:nvPr/>
          </p:nvSpPr>
          <p:spPr bwMode="auto">
            <a:xfrm>
              <a:off x="5248177" y="2318571"/>
              <a:ext cx="288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 bwMode="auto">
            <a:xfrm>
              <a:off x="5240778" y="2604140"/>
              <a:ext cx="288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 bwMode="auto">
            <a:xfrm>
              <a:off x="5242253" y="2863073"/>
              <a:ext cx="288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모서리가 둥근 직사각형 18"/>
            <p:cNvSpPr/>
            <p:nvPr/>
          </p:nvSpPr>
          <p:spPr bwMode="auto">
            <a:xfrm>
              <a:off x="5225973" y="3122004"/>
              <a:ext cx="288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모서리가 둥근 직사각형 19"/>
            <p:cNvSpPr/>
            <p:nvPr/>
          </p:nvSpPr>
          <p:spPr bwMode="auto">
            <a:xfrm>
              <a:off x="6758860" y="2337804"/>
              <a:ext cx="504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모서리가 둥근 직사각형 20"/>
            <p:cNvSpPr/>
            <p:nvPr/>
          </p:nvSpPr>
          <p:spPr bwMode="auto">
            <a:xfrm>
              <a:off x="6778095" y="2587861"/>
              <a:ext cx="504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 bwMode="auto">
            <a:xfrm>
              <a:off x="6770696" y="2864549"/>
              <a:ext cx="504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 bwMode="auto">
            <a:xfrm>
              <a:off x="6754419" y="3123483"/>
              <a:ext cx="504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모서리가 둥근 직사각형 23"/>
            <p:cNvSpPr/>
            <p:nvPr/>
          </p:nvSpPr>
          <p:spPr bwMode="auto">
            <a:xfrm>
              <a:off x="1651228" y="2601176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모서리가 둥근 직사각형 24"/>
            <p:cNvSpPr/>
            <p:nvPr/>
          </p:nvSpPr>
          <p:spPr bwMode="auto">
            <a:xfrm>
              <a:off x="1617195" y="2327443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모서리가 둥근 직사각형 25"/>
            <p:cNvSpPr/>
            <p:nvPr/>
          </p:nvSpPr>
          <p:spPr bwMode="auto">
            <a:xfrm>
              <a:off x="1645305" y="2861582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모서리가 둥근 직사각형 26"/>
            <p:cNvSpPr/>
            <p:nvPr/>
          </p:nvSpPr>
          <p:spPr bwMode="auto">
            <a:xfrm>
              <a:off x="1637905" y="3120518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모서리가 둥근 직사각형 27"/>
            <p:cNvSpPr/>
            <p:nvPr/>
          </p:nvSpPr>
          <p:spPr bwMode="auto">
            <a:xfrm>
              <a:off x="1071214" y="3121993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모서리가 둥근 직사각형 28"/>
            <p:cNvSpPr/>
            <p:nvPr/>
          </p:nvSpPr>
          <p:spPr bwMode="auto">
            <a:xfrm>
              <a:off x="1072691" y="2857142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모서리가 둥근 직사각형 29"/>
            <p:cNvSpPr/>
            <p:nvPr/>
          </p:nvSpPr>
          <p:spPr bwMode="auto">
            <a:xfrm>
              <a:off x="1083046" y="2601167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모서리가 둥근 직사각형 30"/>
            <p:cNvSpPr/>
            <p:nvPr/>
          </p:nvSpPr>
          <p:spPr bwMode="auto">
            <a:xfrm>
              <a:off x="1066768" y="2336313"/>
              <a:ext cx="252000" cy="142043"/>
            </a:xfrm>
            <a:prstGeom prst="roundRect">
              <a:avLst/>
            </a:prstGeom>
            <a:solidFill>
              <a:schemeClr val="bg1"/>
            </a:solidFill>
            <a:ln w="19050" algn="ctr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3" name="그림 3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80" y="710018"/>
            <a:ext cx="8442679" cy="4119434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2008766" y="712309"/>
            <a:ext cx="4255552" cy="4231443"/>
            <a:chOff x="2008766" y="712309"/>
            <a:chExt cx="4255552" cy="423144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8766" y="714999"/>
              <a:ext cx="4255552" cy="4228753"/>
            </a:xfrm>
            <a:prstGeom prst="rect">
              <a:avLst/>
            </a:prstGeom>
          </p:spPr>
        </p:pic>
        <p:sp>
          <p:nvSpPr>
            <p:cNvPr id="35" name="직사각형 34"/>
            <p:cNvSpPr/>
            <p:nvPr/>
          </p:nvSpPr>
          <p:spPr bwMode="auto">
            <a:xfrm>
              <a:off x="2095703" y="1291433"/>
              <a:ext cx="4086912" cy="2409709"/>
            </a:xfrm>
            <a:prstGeom prst="rect">
              <a:avLst/>
            </a:prstGeom>
            <a:noFill/>
            <a:ln w="19050" algn="ctr">
              <a:solidFill>
                <a:srgbClr val="FF6600"/>
              </a:solidFill>
              <a:prstDash val="sysDash"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/>
            <p:cNvSpPr/>
            <p:nvPr/>
          </p:nvSpPr>
          <p:spPr bwMode="auto">
            <a:xfrm>
              <a:off x="2026961" y="1199180"/>
              <a:ext cx="237393" cy="198352"/>
            </a:xfrm>
            <a:prstGeom prst="ellipse">
              <a:avLst/>
            </a:prstGeom>
            <a:solidFill>
              <a:srgbClr val="E2662E"/>
            </a:solidFill>
            <a:ln w="19050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bg1"/>
                  </a:solidFill>
                </a:rPr>
                <a:t>2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6" name="직사각형 35"/>
            <p:cNvSpPr/>
            <p:nvPr/>
          </p:nvSpPr>
          <p:spPr bwMode="auto">
            <a:xfrm>
              <a:off x="5191606" y="1330625"/>
              <a:ext cx="612000" cy="167249"/>
            </a:xfrm>
            <a:prstGeom prst="rect">
              <a:avLst/>
            </a:prstGeom>
            <a:noFill/>
            <a:ln w="19050" algn="ctr">
              <a:solidFill>
                <a:srgbClr val="FF6600"/>
              </a:solidFill>
              <a:prstDash val="sysDash"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/>
            <p:cNvSpPr/>
            <p:nvPr/>
          </p:nvSpPr>
          <p:spPr bwMode="auto">
            <a:xfrm>
              <a:off x="5784717" y="1403836"/>
              <a:ext cx="237393" cy="198352"/>
            </a:xfrm>
            <a:prstGeom prst="ellipse">
              <a:avLst/>
            </a:prstGeom>
            <a:solidFill>
              <a:srgbClr val="E2662E"/>
            </a:solidFill>
            <a:ln w="19050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r>
                <a:rPr lang="en-US" altLang="ko-KR" sz="1000" dirty="0" smtClean="0">
                  <a:solidFill>
                    <a:schemeClr val="bg1"/>
                  </a:solidFill>
                </a:rPr>
                <a:t>3</a:t>
              </a:r>
              <a:endParaRPr lang="ko-KR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 bwMode="auto">
            <a:xfrm>
              <a:off x="2012970" y="712309"/>
              <a:ext cx="4251348" cy="4231443"/>
            </a:xfrm>
            <a:prstGeom prst="rect">
              <a:avLst/>
            </a:prstGeom>
            <a:noFill/>
            <a:ln w="19050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직사각형 37"/>
          <p:cNvSpPr/>
          <p:nvPr/>
        </p:nvSpPr>
        <p:spPr bwMode="auto">
          <a:xfrm>
            <a:off x="2078281" y="3895305"/>
            <a:ext cx="4104333" cy="626533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 bwMode="auto">
          <a:xfrm>
            <a:off x="2070496" y="386401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5563759" y="4769217"/>
            <a:ext cx="308283" cy="154261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 bwMode="auto">
          <a:xfrm>
            <a:off x="5323161" y="4669559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8281850" y="1715589"/>
            <a:ext cx="406801" cy="200297"/>
          </a:xfrm>
          <a:prstGeom prst="rect">
            <a:avLst/>
          </a:prstGeom>
          <a:noFill/>
          <a:ln w="19050" algn="ctr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 bwMode="auto">
          <a:xfrm>
            <a:off x="8606309" y="158671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46" name="직선 화살표 연결선 45"/>
          <p:cNvCxnSpPr/>
          <p:nvPr/>
        </p:nvCxnSpPr>
        <p:spPr bwMode="auto">
          <a:xfrm flipH="1" flipV="1">
            <a:off x="6264318" y="1110555"/>
            <a:ext cx="2017532" cy="685796"/>
          </a:xfrm>
          <a:prstGeom prst="straightConnector1">
            <a:avLst/>
          </a:prstGeom>
          <a:noFill/>
          <a:ln w="9525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5" name="직사각형 44"/>
          <p:cNvSpPr/>
          <p:nvPr/>
        </p:nvSpPr>
        <p:spPr bwMode="auto">
          <a:xfrm>
            <a:off x="1529123" y="837560"/>
            <a:ext cx="261257" cy="122944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7466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2-2. </a:t>
            </a:r>
            <a:r>
              <a:rPr lang="ko-KR" altLang="en-US" dirty="0" smtClean="0"/>
              <a:t>사찰계좌관리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1798538"/>
              </p:ext>
            </p:extLst>
          </p:nvPr>
        </p:nvGraphicFramePr>
        <p:xfrm>
          <a:off x="98507" y="5110289"/>
          <a:ext cx="8904816" cy="1454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사찰입금계좌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종단집금계좌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2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개 이상인 경우 종단에서 입금확인이 가능하도록 사찰에서 사용하는 계좌를 등록해야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로그인한 사찰담당의 담당사찰정보를 보여줌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클릭하면 사찰계좌목록을 그리드에 보여줌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그리드에 사찰계좌목록을 확인 후 수정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삭제 가능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사찰계좌 등록은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등록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 후 나타나는 팝업화면에서 등록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사찰계좌정보를 입력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저장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하여 사찰계좌등록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7053" y="395653"/>
            <a:ext cx="3214589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사용자관리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사찰계좌관리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사찰계좌등록</a:t>
            </a:r>
            <a:endParaRPr lang="ko-KR" altLang="en-US" sz="1200" dirty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258" y="854046"/>
            <a:ext cx="8809484" cy="263979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 bwMode="auto">
          <a:xfrm>
            <a:off x="481084" y="863062"/>
            <a:ext cx="6858829" cy="306711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6975" y="2454100"/>
            <a:ext cx="6030050" cy="2326314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 bwMode="auto">
          <a:xfrm>
            <a:off x="1564040" y="2485908"/>
            <a:ext cx="6022986" cy="229450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 bwMode="auto">
          <a:xfrm>
            <a:off x="8766801" y="97037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8824366" y="1623449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7303497" y="80179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156575" y="2010779"/>
            <a:ext cx="8813501" cy="272490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 bwMode="auto">
          <a:xfrm>
            <a:off x="477489" y="1866591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타원 19"/>
          <p:cNvSpPr/>
          <p:nvPr/>
        </p:nvSpPr>
        <p:spPr bwMode="auto">
          <a:xfrm>
            <a:off x="7040389" y="241234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60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2-3. </a:t>
            </a:r>
            <a:r>
              <a:rPr lang="ko-KR" altLang="en-US" dirty="0" smtClean="0"/>
              <a:t>소임공제 신청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96715" y="509955"/>
            <a:ext cx="8906608" cy="4456492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1185934"/>
              </p:ext>
            </p:extLst>
          </p:nvPr>
        </p:nvGraphicFramePr>
        <p:xfrm>
          <a:off x="98507" y="4969665"/>
          <a:ext cx="8904816" cy="161353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내의 소임공제 대상 스님의 소임공제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직무수행비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기타비용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종무활동비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신청정보를 입력합니다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담당 사찰에 대한 소임공제시스템에서 관리되는 기본정보를 보여준다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신청을 위해서는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스님검색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대상스님을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선택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더블클릭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시스템에서는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스님의 지급받을 계좌를 사찰 별로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개씩 관리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다른 계좌로 입금이 필요한 경우 계좌번호를 변경 입력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신청정보를 입력 또는 선택한다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1390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지급요청일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1390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1390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소임공제신청일은 오늘 이후만 입력가능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1390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귀속연월은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실제 지급되어야 할 해당월을 선택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스님의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신청내역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입력까지 완료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신청내역추가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하여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하단 그리드에 추가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최종적인 지급신청등록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은 그리드의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신청내역을 선택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지급신청등록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하면 그리드에 추가된 목록이 신청등록 됨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지급신청등록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신청확정화면으로 이동하여 신청확정처리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해야 종단에서 집행이 가능함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그리드에 추가된 신청내역을 변경해야 하는 경우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대상을 선택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신청내역삭제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하여 삭제 처리 후 다시 신청내역 추가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7053" y="395653"/>
            <a:ext cx="3531983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소임공제신청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신청정보 입력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(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일반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)</a:t>
            </a:r>
            <a:endParaRPr lang="ko-KR" altLang="en-US" sz="1200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692" y="725960"/>
            <a:ext cx="8035224" cy="411515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 bwMode="auto">
          <a:xfrm>
            <a:off x="398800" y="748642"/>
            <a:ext cx="6740084" cy="855825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5498922" y="1788065"/>
            <a:ext cx="487345" cy="17060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 bwMode="auto">
          <a:xfrm>
            <a:off x="5964023" y="1846431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301705" y="69996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301705" y="3165830"/>
            <a:ext cx="6705619" cy="467692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518398" y="2788287"/>
            <a:ext cx="5084544" cy="19527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 bwMode="auto">
          <a:xfrm>
            <a:off x="204631" y="4087136"/>
            <a:ext cx="691200" cy="17595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 bwMode="auto">
          <a:xfrm>
            <a:off x="101593" y="395365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8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6285758" y="4087136"/>
            <a:ext cx="756000" cy="171098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 bwMode="auto">
          <a:xfrm>
            <a:off x="6873550" y="395365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6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6987537" y="324364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6062635" y="395365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5565173" y="4087136"/>
            <a:ext cx="684000" cy="170321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 bwMode="auto">
          <a:xfrm>
            <a:off x="5550108" y="268732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7100291" y="4096099"/>
            <a:ext cx="1116000" cy="171099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 bwMode="auto">
          <a:xfrm>
            <a:off x="8196721" y="395365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7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370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2-4. </a:t>
            </a:r>
            <a:r>
              <a:rPr lang="ko-KR" altLang="en-US" dirty="0" smtClean="0"/>
              <a:t>소임공제 정기신청 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88519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23624001"/>
              </p:ext>
            </p:extLst>
          </p:nvPr>
        </p:nvGraphicFramePr>
        <p:xfrm>
          <a:off x="98507" y="5139907"/>
          <a:ext cx="8904816" cy="1296044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2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정기신청은 스님 별로 정기신청 등록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5613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정기신청 화면에 담당사찰 기본정보가 보여짐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사찰기본정보의 변경이 필요한 경우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사찰정보변경신고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별도로 해야 함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스님검색 버튼을 클릭하여 사찰에 등록된 스님정보를 선택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 중에서 스님의 지급받을 계좌가 다른 경우 계좌정보를 수정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정기신청정보를 선택 또는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지급신청등록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클릭하여 정기신청등록 처리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지급신청등록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후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신청확정화면으로 이동하여 신청확정처리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해야 종단에서 집행이 가능함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3368477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소임공제정기신청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정기신청등록</a:t>
            </a:r>
            <a:endParaRPr lang="ko-KR" altLang="en-US" sz="1200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554" y="742250"/>
            <a:ext cx="8805831" cy="412531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 bwMode="auto">
          <a:xfrm>
            <a:off x="262155" y="1783991"/>
            <a:ext cx="7182354" cy="139413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 bwMode="auto">
          <a:xfrm>
            <a:off x="7398744" y="180309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24941" y="3308266"/>
            <a:ext cx="7219568" cy="774208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 bwMode="auto">
          <a:xfrm>
            <a:off x="7376738" y="330644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7395755" y="431918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309154" y="737834"/>
            <a:ext cx="7135355" cy="961657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5859853" y="1868270"/>
            <a:ext cx="558955" cy="188391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 bwMode="auto">
          <a:xfrm>
            <a:off x="5953519" y="683325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6348784" y="2034009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9" name="타원 18"/>
          <p:cNvSpPr/>
          <p:nvPr/>
        </p:nvSpPr>
        <p:spPr bwMode="auto">
          <a:xfrm>
            <a:off x="8665751" y="4323808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6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131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2-4. </a:t>
            </a:r>
            <a:r>
              <a:rPr lang="ko-KR" altLang="en-US" dirty="0" smtClean="0"/>
              <a:t>소임공제 정기신청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1085190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정기신청 내역을 관리하며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조회결과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그리드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에 특정 건을 해지할 수 있습니다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해지 시 해지일자 이후의 정기신청 된 소임공제 신청정보가 일괄 해지처리 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내의 정기신청 내역 조회를 위한 조회조건을 선택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버튼을 클릭하면 사찰 내 정기신청 내역이 조회되어 그리드에 보여짐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특정 소임공제 신청 건을 해지는 해당 신청 건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해지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클릭하여 처리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3730756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소임공제정기신청 관리</a:t>
            </a:r>
            <a:r>
              <a:rPr kumimoji="0" lang="ko-KR" altLang="en-US" sz="1200" b="1" i="0" u="none" strike="noStrike" kern="0" cap="none" spc="0" normalizeH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신청내역조회</a:t>
            </a:r>
            <a:endParaRPr lang="ko-KR" altLang="en-US" sz="1200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467" y="795316"/>
            <a:ext cx="8693649" cy="28105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 bwMode="auto">
          <a:xfrm>
            <a:off x="327082" y="800589"/>
            <a:ext cx="6324730" cy="725417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 bwMode="auto">
          <a:xfrm>
            <a:off x="6616907" y="781935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8710842" y="135975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8389876" y="2585378"/>
            <a:ext cx="493057" cy="518040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 bwMode="auto">
          <a:xfrm>
            <a:off x="8266411" y="2512125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16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2-5. </a:t>
            </a:r>
            <a:r>
              <a:rPr lang="ko-KR" altLang="en-US" dirty="0" smtClean="0"/>
              <a:t>소임공제 신청확정 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390199"/>
              </p:ext>
            </p:extLst>
          </p:nvPr>
        </p:nvGraphicFramePr>
        <p:xfrm>
          <a:off x="98507" y="5110289"/>
          <a:ext cx="8904816" cy="1284352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일반신청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정기신청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된 정보를 조회하여 종단으로 최종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 확정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지급신청확정 된 소임공제 신청정보 만 종단에서 지급처리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소임공제신청확정을 위한 조회조건을 입력 또는 선택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버튼을 클릭하면 신청확정 되지 않은 소임공제신청정보를 조회하여 그리드에 보여줌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조회결과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그리드에 보여줌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종단으로 지급신청 할 소임공제 신청정보를 선택 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지급신청확정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처리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조회결과 중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신청을 취소할 경우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대상을 선택 후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2662E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2662E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지급신청취소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2662E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처리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지급신청취소된 신청정보는 다시 소임공제신청을 해야 함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그리드에 조회된 결과를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엑셀다운로드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클릭하여 엑셀로 저장할 수 있음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3368477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소임공제신청확정</a:t>
            </a:r>
            <a:r>
              <a:rPr kumimoji="0" lang="ko-KR" altLang="en-US" sz="1200" b="1" i="0" u="none" strike="noStrike" kern="0" cap="none" spc="0" normalizeH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지급신청확정</a:t>
            </a:r>
            <a:endParaRPr lang="ko-KR" altLang="en-US" sz="1200" dirty="0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407" y="732742"/>
            <a:ext cx="8670266" cy="3904409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 bwMode="auto">
          <a:xfrm>
            <a:off x="255361" y="2343875"/>
            <a:ext cx="8537657" cy="1951033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auto">
          <a:xfrm>
            <a:off x="264327" y="783744"/>
            <a:ext cx="7337744" cy="54616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227924" y="1853262"/>
            <a:ext cx="648000" cy="19286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 bwMode="auto">
          <a:xfrm>
            <a:off x="3407547" y="227007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2" name="타원 21"/>
          <p:cNvSpPr/>
          <p:nvPr/>
        </p:nvSpPr>
        <p:spPr bwMode="auto">
          <a:xfrm>
            <a:off x="45784" y="169687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8682867" y="1131558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7450626" y="70125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8134077" y="1844027"/>
            <a:ext cx="684000" cy="19286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 bwMode="auto">
          <a:xfrm>
            <a:off x="8081726" y="165014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타원 24"/>
          <p:cNvSpPr/>
          <p:nvPr/>
        </p:nvSpPr>
        <p:spPr bwMode="auto">
          <a:xfrm>
            <a:off x="7227075" y="168302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6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010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2-5. </a:t>
            </a:r>
            <a:r>
              <a:rPr lang="ko-KR" altLang="en-US" dirty="0" smtClean="0"/>
              <a:t>소임공제 신청확정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6239498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 신청 후 종단에서 지출결의 전 신청정보를 수정할 수 있습니다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조회조건을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버튼을 클릭하면 신청확정 되지 않은 소임공제신청정보를 조회하여 그리드에 보여줌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그리드에 조회결과 중에서 수정할 신청정보의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신청내역수정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팝업 화면에 신청정보를 수정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수정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버튼을 클릭하여 수정 처리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407" y="714812"/>
            <a:ext cx="8670266" cy="3904409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7707" y="1457502"/>
            <a:ext cx="5468586" cy="3566469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 bwMode="auto">
          <a:xfrm>
            <a:off x="1819019" y="1454633"/>
            <a:ext cx="5460321" cy="3580368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 bwMode="auto">
          <a:xfrm>
            <a:off x="2113027" y="2205770"/>
            <a:ext cx="2338032" cy="2197092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 bwMode="auto">
          <a:xfrm>
            <a:off x="6266194" y="4662839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46397" y="774958"/>
            <a:ext cx="7337744" cy="51976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67053" y="395653"/>
            <a:ext cx="3368477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소임공제신청확정</a:t>
            </a:r>
            <a:r>
              <a:rPr kumimoji="0" lang="ko-KR" altLang="en-US" sz="1200" b="1" i="0" u="none" strike="noStrike" kern="0" cap="none" spc="0" normalizeH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신청내역수정</a:t>
            </a:r>
            <a:endParaRPr lang="ko-KR" altLang="en-US" sz="1200" dirty="0"/>
          </a:p>
        </p:txBody>
      </p:sp>
      <p:sp>
        <p:nvSpPr>
          <p:cNvPr id="17" name="타원 16"/>
          <p:cNvSpPr/>
          <p:nvPr/>
        </p:nvSpPr>
        <p:spPr bwMode="auto">
          <a:xfrm>
            <a:off x="8682866" y="105821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8097669" y="2835056"/>
            <a:ext cx="615677" cy="184395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 bwMode="auto">
          <a:xfrm>
            <a:off x="8689929" y="273950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7450626" y="68332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0" name="타원 39"/>
          <p:cNvSpPr/>
          <p:nvPr/>
        </p:nvSpPr>
        <p:spPr bwMode="auto">
          <a:xfrm>
            <a:off x="4378718" y="213316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47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2-6. </a:t>
            </a:r>
            <a:r>
              <a:rPr lang="ko-KR" altLang="en-US" dirty="0" smtClean="0"/>
              <a:t>소임공제 지급현황조회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96947121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소임공제 신청된 정보를 지급처리단계별로 조회하여 확인할 수 있으며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지급명세서를 출력할 수 있습니다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지급현황을 조회할 조회 기준을 선택 또는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버튼을 클릭하면 조회조건 내의 사찰에서 신청된 소임공제 신청정보를 조회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조회결과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그리드에 보여줌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내 스님의 지급명세서 출력은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사찰지급명세서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클릭하여 출력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조회된 결과를 엑셀로 저장이 필요한 경우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엑셀다운로드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 클릭하여 저장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1892607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지급현황조회</a:t>
            </a:r>
            <a:endParaRPr lang="ko-KR" altLang="en-US" sz="1200" dirty="0"/>
          </a:p>
        </p:txBody>
      </p:sp>
      <p:sp>
        <p:nvSpPr>
          <p:cNvPr id="23" name="직사각형 22"/>
          <p:cNvSpPr/>
          <p:nvPr/>
        </p:nvSpPr>
        <p:spPr bwMode="auto">
          <a:xfrm>
            <a:off x="268948" y="2408836"/>
            <a:ext cx="8564797" cy="656555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838" y="738162"/>
            <a:ext cx="8746798" cy="2522274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 bwMode="auto">
          <a:xfrm>
            <a:off x="264327" y="746799"/>
            <a:ext cx="7337744" cy="55245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 bwMode="auto">
          <a:xfrm>
            <a:off x="8702153" y="102914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8106334" y="1576175"/>
            <a:ext cx="792000" cy="169498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 bwMode="auto">
          <a:xfrm>
            <a:off x="8831461" y="142630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타원 20"/>
          <p:cNvSpPr/>
          <p:nvPr/>
        </p:nvSpPr>
        <p:spPr bwMode="auto">
          <a:xfrm>
            <a:off x="7450626" y="728960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195056" y="2053742"/>
            <a:ext cx="8665981" cy="120669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 bwMode="auto">
          <a:xfrm>
            <a:off x="7210478" y="148634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타원 23"/>
          <p:cNvSpPr/>
          <p:nvPr/>
        </p:nvSpPr>
        <p:spPr bwMode="auto">
          <a:xfrm>
            <a:off x="8679062" y="3130411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57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2-7. </a:t>
            </a:r>
            <a:r>
              <a:rPr lang="ko-KR" altLang="en-US" dirty="0" smtClean="0"/>
              <a:t>사찰거래내역조회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409451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종단집금계좌로 입금한 거래내역과 종단에서 사찰 내 스님들에게 지급한 내역을 확인합니다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 기준을 선택 또는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버튼을 클릭하면 조회조건 내의 사찰입금거래내역 및 종단 지급내역을 조회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조회결과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그리드에 보여줌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2203360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지급신청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사찰거래내역조회</a:t>
            </a:r>
            <a:endParaRPr lang="ko-KR" altLang="en-US" sz="12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940" y="834618"/>
            <a:ext cx="8120576" cy="3084843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 bwMode="auto">
          <a:xfrm>
            <a:off x="376189" y="979273"/>
            <a:ext cx="6865119" cy="77026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 bwMode="auto">
          <a:xfrm>
            <a:off x="8064847" y="131546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0" name="타원 29"/>
          <p:cNvSpPr/>
          <p:nvPr/>
        </p:nvSpPr>
        <p:spPr bwMode="auto">
          <a:xfrm>
            <a:off x="7228957" y="86750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3" name="직사각형 32"/>
          <p:cNvSpPr/>
          <p:nvPr/>
        </p:nvSpPr>
        <p:spPr bwMode="auto">
          <a:xfrm>
            <a:off x="334627" y="2360110"/>
            <a:ext cx="7867264" cy="77026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 bwMode="auto">
          <a:xfrm>
            <a:off x="8143356" y="247462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652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3-1. </a:t>
            </a:r>
            <a:r>
              <a:rPr lang="ko-KR" altLang="en-US" dirty="0" smtClean="0"/>
              <a:t>사찰정보 변경신고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170025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소임공제시스템의 담당사찰 정보가 변경된 경우 종단으로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변경신고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종단에서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변경신고승인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완료 후 사찰정보는 변경처리 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담당 사찰의 기본정보 확인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사찰주소지가 변경된 경우 수정입력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사찰담당자 정보가 변경된 경우 수정입력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사찰정보 변경사유를 상세히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사찰정보변경요청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사찰정보변경신고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3676254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변경신고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사찰정보변경신고</a:t>
            </a:r>
            <a:r>
              <a:rPr kumimoji="0" lang="ko-KR" altLang="en-US" sz="1200" b="1" i="0" u="none" strike="noStrike" kern="0" cap="none" spc="0" normalizeH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사찰정보변경요청</a:t>
            </a:r>
            <a:endParaRPr lang="ko-KR" altLang="en-US" sz="1200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552" y="742121"/>
            <a:ext cx="8811925" cy="272151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 bwMode="auto">
          <a:xfrm>
            <a:off x="181806" y="827087"/>
            <a:ext cx="6876000" cy="214067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 bwMode="auto">
          <a:xfrm>
            <a:off x="7017948" y="728960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183002" y="1073436"/>
            <a:ext cx="6441916" cy="413619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 bwMode="auto">
          <a:xfrm>
            <a:off x="183002" y="1502661"/>
            <a:ext cx="3860080" cy="130519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183002" y="2824555"/>
            <a:ext cx="6300000" cy="173791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 bwMode="auto">
          <a:xfrm>
            <a:off x="8808758" y="302346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3" name="타원 32"/>
          <p:cNvSpPr/>
          <p:nvPr/>
        </p:nvSpPr>
        <p:spPr bwMode="auto">
          <a:xfrm>
            <a:off x="6575028" y="114728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5" name="타원 14"/>
          <p:cNvSpPr/>
          <p:nvPr/>
        </p:nvSpPr>
        <p:spPr bwMode="auto">
          <a:xfrm>
            <a:off x="3939338" y="212015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6328475" y="273366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30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3-2. </a:t>
            </a:r>
            <a:r>
              <a:rPr lang="ko-KR" altLang="en-US" dirty="0" smtClean="0"/>
              <a:t>스님정보 변경신고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2127683"/>
              </p:ext>
            </p:extLst>
          </p:nvPr>
        </p:nvGraphicFramePr>
        <p:xfrm>
          <a:off x="98507" y="5110289"/>
          <a:ext cx="8904816" cy="1284352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소임공제시스템의 사찰 내 소임공제 대상 스님정보가 변경된 경우 종단으로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변경신고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종단에서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변경신고승인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완료 후 스님정보는 변경처리 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담당 사찰의 기본정보 확인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 중 종단에서 공통으로 관리되는 정보로 사찰에서 변경신고 시 소임공제신청 모든 사찰에 공통정보가 변경됨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스님검색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변경신고 대상 스님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 별로 관리되는 정보로 스님 지급받을계좌 변경 시 수정입력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 변경사유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상세히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스님정보변경요청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사찰정보변경신고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165759" y="715554"/>
            <a:ext cx="8219463" cy="4321073"/>
            <a:chOff x="165759" y="715554"/>
            <a:chExt cx="8219463" cy="4321073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102" y="715554"/>
              <a:ext cx="8218120" cy="4261473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759" y="4564313"/>
              <a:ext cx="4758922" cy="472314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67053" y="395653"/>
            <a:ext cx="3676254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변경신고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스님정보변경신고</a:t>
            </a:r>
            <a:r>
              <a:rPr kumimoji="0" lang="ko-KR" altLang="en-US" sz="1200" b="1" i="0" u="none" strike="noStrike" kern="0" cap="none" spc="0" normalizeH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스님정보변경요청</a:t>
            </a:r>
            <a:endParaRPr lang="ko-KR" altLang="en-US" sz="1200" dirty="0"/>
          </a:p>
        </p:txBody>
      </p:sp>
      <p:sp>
        <p:nvSpPr>
          <p:cNvPr id="20" name="직사각형 19"/>
          <p:cNvSpPr/>
          <p:nvPr/>
        </p:nvSpPr>
        <p:spPr bwMode="auto">
          <a:xfrm>
            <a:off x="183002" y="719248"/>
            <a:ext cx="5772736" cy="478373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 bwMode="auto">
          <a:xfrm>
            <a:off x="197837" y="1535192"/>
            <a:ext cx="7319663" cy="1952475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 bwMode="auto">
          <a:xfrm>
            <a:off x="197837" y="3775328"/>
            <a:ext cx="6591381" cy="497267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 bwMode="auto">
          <a:xfrm>
            <a:off x="665825" y="4308052"/>
            <a:ext cx="5220000" cy="172715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 bwMode="auto">
          <a:xfrm>
            <a:off x="8205882" y="459963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6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타원 23"/>
          <p:cNvSpPr/>
          <p:nvPr/>
        </p:nvSpPr>
        <p:spPr bwMode="auto">
          <a:xfrm>
            <a:off x="5824134" y="67231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타원 24"/>
          <p:cNvSpPr/>
          <p:nvPr/>
        </p:nvSpPr>
        <p:spPr bwMode="auto">
          <a:xfrm>
            <a:off x="7368358" y="1399248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6" name="타원 25"/>
          <p:cNvSpPr/>
          <p:nvPr/>
        </p:nvSpPr>
        <p:spPr bwMode="auto">
          <a:xfrm>
            <a:off x="6735834" y="368793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7" name="타원 26"/>
          <p:cNvSpPr/>
          <p:nvPr/>
        </p:nvSpPr>
        <p:spPr bwMode="auto">
          <a:xfrm>
            <a:off x="5860550" y="435822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5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4" name="타원 33"/>
          <p:cNvSpPr/>
          <p:nvPr/>
        </p:nvSpPr>
        <p:spPr bwMode="auto">
          <a:xfrm>
            <a:off x="3466666" y="157592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225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3-3. </a:t>
            </a:r>
            <a:r>
              <a:rPr lang="ko-KR" altLang="en-US" dirty="0" smtClean="0"/>
              <a:t>사찰변경신고현황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8330652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사찰정보 변경신고 후 종단에서 변경승인 처리된 결과를 확인합니다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사찰정보 변경신고 조회조건을 선택 또는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 시 그리드에 조회결과가 표시됨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사찰정보 변경신고 후 종단 변경신고승인 진행상태 확인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2203360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변경신고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사찰변경신고현황</a:t>
            </a:r>
            <a:endParaRPr lang="ko-KR" altLang="en-US" sz="12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5088" y="741393"/>
            <a:ext cx="8492464" cy="3761558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 bwMode="auto">
          <a:xfrm>
            <a:off x="248906" y="776914"/>
            <a:ext cx="7832413" cy="74708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 bwMode="auto">
          <a:xfrm>
            <a:off x="7982448" y="67231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9" name="타원 28"/>
          <p:cNvSpPr/>
          <p:nvPr/>
        </p:nvSpPr>
        <p:spPr bwMode="auto">
          <a:xfrm>
            <a:off x="8513790" y="133546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253022" y="2453320"/>
            <a:ext cx="8476373" cy="256929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 bwMode="auto">
          <a:xfrm>
            <a:off x="8657952" y="233636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49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3-4. </a:t>
            </a:r>
            <a:r>
              <a:rPr lang="ko-KR" altLang="en-US" dirty="0" smtClean="0"/>
              <a:t>스님변경신고현황</a:t>
            </a:r>
            <a:endParaRPr lang="ko-KR" altLang="en-US" dirty="0"/>
          </a:p>
        </p:txBody>
      </p:sp>
      <p:sp>
        <p:nvSpPr>
          <p:cNvPr id="5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45281143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 변경신고 후 종단에서 변경승인 처리된 결과를 확인합니다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스님정보 변경신고 조회조건을 선택 또는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 시 그리드에 조회결과가 표시됨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스님정보 변경신고 후 종단 변경신고승인 진행상태 확인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053" y="395653"/>
            <a:ext cx="2203360" cy="2847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변경신고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스님변경신고현황</a:t>
            </a:r>
            <a:endParaRPr lang="ko-KR" altLang="en-US" sz="12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934" y="774413"/>
            <a:ext cx="8724132" cy="3139712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 bwMode="auto">
          <a:xfrm>
            <a:off x="248906" y="826342"/>
            <a:ext cx="8013645" cy="747086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 bwMode="auto">
          <a:xfrm>
            <a:off x="8138970" y="67231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236546" y="2502740"/>
            <a:ext cx="8013645" cy="281649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 bwMode="auto">
          <a:xfrm>
            <a:off x="8711501" y="137665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8" name="타원 17"/>
          <p:cNvSpPr/>
          <p:nvPr/>
        </p:nvSpPr>
        <p:spPr bwMode="auto">
          <a:xfrm>
            <a:off x="8229583" y="2418744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318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3"/>
          <p:cNvSpPr>
            <a:spLocks noGrp="1"/>
          </p:cNvSpPr>
          <p:nvPr>
            <p:ph type="title"/>
          </p:nvPr>
        </p:nvSpPr>
        <p:spPr>
          <a:xfrm>
            <a:off x="239185" y="-1191"/>
            <a:ext cx="6733116" cy="351235"/>
          </a:xfrm>
        </p:spPr>
        <p:txBody>
          <a:bodyPr/>
          <a:lstStyle/>
          <a:p>
            <a:r>
              <a:rPr lang="en-US" altLang="ko-KR" dirty="0" smtClean="0"/>
              <a:t>4-1. </a:t>
            </a:r>
            <a:r>
              <a:rPr lang="ko-KR" altLang="en-US" dirty="0" smtClean="0"/>
              <a:t>사찰반환금 신청 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2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8646728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사찰계좌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종단집금계좌로 과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/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오 입금된 금액을 사찰반환금신고를 통하여 반환요청 할 수 있습니다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sym typeface="Wingdings" panose="05000000000000000000" pitchFamily="2" charset="2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반환대상 사찰입금내역을 조회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반환대상 입금내역을 선택 후 반환요청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반환금을 입금 받을 계좌정보를 사찰입금계좌내역에서 선택 또는 별도의 사찰계좌를 입력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/>
                      </a:r>
                      <a:b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사찰입금계좌선택 상세 설명은 다음페이지 참조</a:t>
                      </a:r>
                      <a:endParaRPr kumimoji="1" lang="en-US" altLang="ko-K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67053" y="395653"/>
            <a:ext cx="1847289" cy="25069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반환금관리 </a:t>
            </a:r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사찰반환금신청</a:t>
            </a:r>
            <a:endParaRPr lang="ko-KR" altLang="en-US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500" y="738861"/>
            <a:ext cx="8657070" cy="4322439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 bwMode="auto">
          <a:xfrm>
            <a:off x="1073037" y="1480987"/>
            <a:ext cx="3861551" cy="3576750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 bwMode="auto">
          <a:xfrm>
            <a:off x="4345689" y="3995960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6" name="타원 25"/>
          <p:cNvSpPr/>
          <p:nvPr/>
        </p:nvSpPr>
        <p:spPr bwMode="auto">
          <a:xfrm>
            <a:off x="8735365" y="132136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8" name="타원 27"/>
          <p:cNvSpPr/>
          <p:nvPr/>
        </p:nvSpPr>
        <p:spPr bwMode="auto">
          <a:xfrm>
            <a:off x="5771078" y="2525749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590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3"/>
          <p:cNvSpPr>
            <a:spLocks noGrp="1"/>
          </p:cNvSpPr>
          <p:nvPr>
            <p:ph type="title"/>
          </p:nvPr>
        </p:nvSpPr>
        <p:spPr>
          <a:xfrm>
            <a:off x="239185" y="-1191"/>
            <a:ext cx="6733116" cy="351235"/>
          </a:xfrm>
        </p:spPr>
        <p:txBody>
          <a:bodyPr/>
          <a:lstStyle/>
          <a:p>
            <a:r>
              <a:rPr lang="en-US" altLang="ko-KR" dirty="0" smtClean="0"/>
              <a:t>4-1. </a:t>
            </a:r>
            <a:r>
              <a:rPr lang="ko-KR" altLang="en-US" dirty="0" smtClean="0"/>
              <a:t>사찰반환금 신청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77827036"/>
              </p:ext>
            </p:extLst>
          </p:nvPr>
        </p:nvGraphicFramePr>
        <p:xfrm>
          <a:off x="98507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반환 받을 계좌를 선택 또는 별도의 사찰계좌를 입력하여 반환요청을 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반환 받을 입금내역이 맞는지 확인 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소임공제시스템에서 관리하는 사찰계좌목록을 보여주며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반환받을 계좌로 선택 가능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별도의 계좌로 반환받을 경우 반환계좌정보를 직접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반환요청 버튼을 클릭하여 종단으로 반환요청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67053" y="395653"/>
            <a:ext cx="3503129" cy="25069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반환금관리 </a:t>
            </a:r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사찰반환금신청 </a:t>
            </a:r>
            <a:r>
              <a:rPr lang="ko-KR" altLang="en-US" sz="1000" b="1" kern="0" dirty="0">
                <a:ln/>
                <a:solidFill>
                  <a:srgbClr val="0070C0"/>
                </a:solidFill>
                <a:latin typeface="+mn-ea"/>
              </a:rPr>
              <a:t>▶</a:t>
            </a:r>
            <a:r>
              <a:rPr lang="en-US" altLang="ko-KR" sz="1000" b="1" kern="0" dirty="0">
                <a:ln/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000" b="1" kern="0" dirty="0" smtClean="0">
                <a:ln/>
                <a:solidFill>
                  <a:prstClr val="black"/>
                </a:solidFill>
                <a:latin typeface="+mn-ea"/>
              </a:rPr>
              <a:t>사찰반환금 입금계좌선택</a:t>
            </a:r>
            <a:endParaRPr lang="ko-KR" altLang="en-US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203" y="763605"/>
            <a:ext cx="4584589" cy="4237087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 bwMode="auto">
          <a:xfrm>
            <a:off x="699245" y="2588495"/>
            <a:ext cx="4410637" cy="64776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 bwMode="auto">
          <a:xfrm>
            <a:off x="4931100" y="2426053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717173" y="3771837"/>
            <a:ext cx="4410637" cy="64776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/>
          <p:cNvSpPr/>
          <p:nvPr/>
        </p:nvSpPr>
        <p:spPr bwMode="auto">
          <a:xfrm>
            <a:off x="4931098" y="3663185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726139" y="1387223"/>
            <a:ext cx="2357719" cy="925672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 bwMode="auto">
          <a:xfrm>
            <a:off x="2987912" y="128804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4285129" y="4706317"/>
            <a:ext cx="468000" cy="176224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 bwMode="auto">
          <a:xfrm>
            <a:off x="4061523" y="457758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377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3"/>
          <p:cNvSpPr>
            <a:spLocks noGrp="1"/>
          </p:cNvSpPr>
          <p:nvPr>
            <p:ph type="title"/>
          </p:nvPr>
        </p:nvSpPr>
        <p:spPr>
          <a:xfrm>
            <a:off x="239185" y="-1191"/>
            <a:ext cx="6733116" cy="351235"/>
          </a:xfrm>
        </p:spPr>
        <p:txBody>
          <a:bodyPr/>
          <a:lstStyle/>
          <a:p>
            <a:r>
              <a:rPr lang="en-US" altLang="ko-KR" dirty="0" smtClean="0"/>
              <a:t>4-2. </a:t>
            </a:r>
            <a:r>
              <a:rPr lang="ko-KR" altLang="en-US" dirty="0" smtClean="0"/>
              <a:t>사찰반환금 처리결과 확인</a:t>
            </a:r>
            <a:endParaRPr lang="ko-KR" altLang="en-US" dirty="0"/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6352771" y="15936"/>
            <a:ext cx="2791229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429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6858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0287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/>
            <a:r>
              <a:rPr lang="en-US" altLang="ko-KR" kern="0" dirty="0" smtClean="0">
                <a:solidFill>
                  <a:srgbClr val="FFFF00"/>
                </a:solidFill>
              </a:rPr>
              <a:t>Ⅱ. </a:t>
            </a:r>
            <a:r>
              <a:rPr lang="ko-KR" altLang="en-US" kern="0" dirty="0" smtClean="0">
                <a:solidFill>
                  <a:srgbClr val="FFFF00"/>
                </a:solidFill>
              </a:rPr>
              <a:t>사찰담당 </a:t>
            </a:r>
            <a:r>
              <a:rPr lang="en-US" altLang="ko-KR" kern="0" dirty="0" smtClean="0">
                <a:solidFill>
                  <a:srgbClr val="FFFF00"/>
                </a:solidFill>
              </a:rPr>
              <a:t>User Manual</a:t>
            </a:r>
            <a:endParaRPr lang="ko-KR" altLang="en-US" kern="0" dirty="0">
              <a:solidFill>
                <a:srgbClr val="FFFF00"/>
              </a:solidFill>
            </a:endParaRPr>
          </a:p>
        </p:txBody>
      </p:sp>
      <p:sp>
        <p:nvSpPr>
          <p:cNvPr id="21" name="직사각형 20"/>
          <p:cNvSpPr/>
          <p:nvPr/>
        </p:nvSpPr>
        <p:spPr bwMode="auto">
          <a:xfrm>
            <a:off x="96715" y="509954"/>
            <a:ext cx="8906608" cy="4560673"/>
          </a:xfrm>
          <a:prstGeom prst="rect">
            <a:avLst/>
          </a:prstGeom>
          <a:noFill/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2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0281709"/>
              </p:ext>
            </p:extLst>
          </p:nvPr>
        </p:nvGraphicFramePr>
        <p:xfrm>
          <a:off x="98505" y="5110289"/>
          <a:ext cx="8904816" cy="1130696"/>
        </p:xfrm>
        <a:graphic>
          <a:graphicData uri="http://schemas.openxmlformats.org/drawingml/2006/table">
            <a:tbl>
              <a:tblPr/>
              <a:tblGrid>
                <a:gridCol w="8904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사찰에서 반환금신청을 통하여 반환 요청한 내역에 대한 종단 반환처리결과를 확인합니다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조회조건에 요청일자를 기간으로 입력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[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]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버튼을 클릭하여 조회하면 하단 그리드에 조회결과가 보여짐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조회결과 중 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“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처리상태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” , “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처리결과내용</a:t>
                      </a:r>
                      <a:r>
                        <a:rPr kumimoji="1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“ </a:t>
                      </a:r>
                      <a:r>
                        <a:rPr kumimoji="1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확인</a:t>
                      </a: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2662E"/>
                        </a:buClr>
                        <a:buSzTx/>
                        <a:buFont typeface="+mj-ea"/>
                        <a:buAutoNum type="circleNumDbPlain"/>
                        <a:tabLst/>
                      </a:pPr>
                      <a:endParaRPr kumimoji="1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68" marB="46768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67053" y="395653"/>
            <a:ext cx="3291533" cy="25069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반환금관리 </a:t>
            </a:r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+mn-ea"/>
              </a:rPr>
              <a:t>▶</a:t>
            </a:r>
            <a:r>
              <a:rPr kumimoji="0" lang="en-US" altLang="ko-KR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ko-KR" altLang="en-US" sz="1000" b="1" i="0" u="none" strike="noStrike" kern="0" cap="none" spc="0" normalizeH="0" baseline="0" noProof="0" dirty="0" smtClean="0">
                <a:ln/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사찰반환금신청 </a:t>
            </a:r>
            <a:r>
              <a:rPr lang="ko-KR" altLang="en-US" sz="1000" b="1" kern="0" dirty="0">
                <a:ln/>
                <a:solidFill>
                  <a:srgbClr val="0070C0"/>
                </a:solidFill>
                <a:latin typeface="+mn-ea"/>
              </a:rPr>
              <a:t>▶</a:t>
            </a:r>
            <a:r>
              <a:rPr lang="en-US" altLang="ko-KR" sz="1000" b="1" kern="0" dirty="0">
                <a:ln/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000" b="1" kern="0" dirty="0" smtClean="0">
                <a:ln/>
                <a:solidFill>
                  <a:prstClr val="black"/>
                </a:solidFill>
                <a:latin typeface="+mn-ea"/>
              </a:rPr>
              <a:t>반환금 처리결과 확인</a:t>
            </a:r>
            <a:endParaRPr lang="ko-KR" altLang="en-US" sz="10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764" y="808114"/>
            <a:ext cx="8632684" cy="335918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 bwMode="auto">
          <a:xfrm>
            <a:off x="227376" y="805335"/>
            <a:ext cx="7521933" cy="925672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 bwMode="auto">
          <a:xfrm>
            <a:off x="7697603" y="662552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1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7" name="타원 26"/>
          <p:cNvSpPr/>
          <p:nvPr/>
        </p:nvSpPr>
        <p:spPr bwMode="auto">
          <a:xfrm>
            <a:off x="8690515" y="1406077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2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250469" y="2269302"/>
            <a:ext cx="8579495" cy="925672"/>
          </a:xfrm>
          <a:prstGeom prst="rect">
            <a:avLst/>
          </a:prstGeom>
          <a:noFill/>
          <a:ln w="19050" algn="ctr">
            <a:solidFill>
              <a:srgbClr val="FF6600"/>
            </a:solidFill>
            <a:prstDash val="sysDash"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 bwMode="auto">
          <a:xfrm>
            <a:off x="8741316" y="2140366"/>
            <a:ext cx="237393" cy="198352"/>
          </a:xfrm>
          <a:prstGeom prst="ellipse">
            <a:avLst/>
          </a:prstGeom>
          <a:solidFill>
            <a:srgbClr val="E2662E"/>
          </a:solidFill>
          <a:ln w="19050" algn="ctr">
            <a:solidFill>
              <a:srgbClr val="FF66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</a:rPr>
              <a:t>3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10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디자인 사용자 지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algn="ctr">
          <a:solidFill>
            <a:srgbClr val="FF6600"/>
          </a:solidFill>
          <a:miter lim="800000"/>
          <a:headEnd/>
          <a:tailEnd/>
        </a:ln>
      </a:spPr>
      <a:bodyPr wrap="none" rtlCol="0" anchor="ctr"/>
      <a:lstStyle>
        <a:defPPr algn="ctr"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디자인 사용자 지정">
  <a:themeElements>
    <a:clrScheme name="3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디자인 사용자 지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3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디자인 사용자 지정">
  <a:themeElements>
    <a:clrScheme name="4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디자인 사용자 지정">
      <a:majorFont>
        <a:latin typeface="맑은 고딕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ko-KR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4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3344</TotalTime>
  <Words>2596</Words>
  <Application>Microsoft Office PowerPoint</Application>
  <PresentationFormat>화면 슬라이드 쇼(4:3)</PresentationFormat>
  <Paragraphs>624</Paragraphs>
  <Slides>35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1_디자인 사용자 지정</vt:lpstr>
      <vt:lpstr>3_디자인 사용자 지정</vt:lpstr>
      <vt:lpstr>4_디자인 사용자 지정</vt:lpstr>
      <vt:lpstr>대한불교조계종 소임공제 시스템</vt:lpstr>
      <vt:lpstr>슬라이드 2</vt:lpstr>
      <vt:lpstr>Ⅰ. 소임공제 개요 및 구성</vt:lpstr>
      <vt:lpstr>1. 소임공제 업무개요</vt:lpstr>
      <vt:lpstr>2. 소임공제 시스템 전체 업무 구성도</vt:lpstr>
      <vt:lpstr>3. 소임공제 업무 메뉴 별 권한</vt:lpstr>
      <vt:lpstr>4. 소임공제 업무처리 흐름도</vt:lpstr>
      <vt:lpstr>4. 소임공제 업무처리 흐름도</vt:lpstr>
      <vt:lpstr>4. 소임공제 업무처리 흐름도</vt:lpstr>
      <vt:lpstr>4. 소임공제 업무처리 흐름도</vt:lpstr>
      <vt:lpstr>4. 소임공제 업무처리 흐름도</vt:lpstr>
      <vt:lpstr>4. 소임공제 업무처리 흐름도</vt:lpstr>
      <vt:lpstr>4. 업무처리 흐름도</vt:lpstr>
      <vt:lpstr>Ⅱ. 사찰담당 User Manual</vt:lpstr>
      <vt:lpstr>1-1. 사찰담당 회원가입 (1/2)</vt:lpstr>
      <vt:lpstr>1-1. 사찰담당 회원가입 (2/2)</vt:lpstr>
      <vt:lpstr>1-2. 스님(개인) 회원가입 (1/2)</vt:lpstr>
      <vt:lpstr>1-2. 스님(개인) 회원가입 (2/2)</vt:lpstr>
      <vt:lpstr>2-1. 스님관리 (1/2)</vt:lpstr>
      <vt:lpstr>2-1. 스님관리 (2/2)</vt:lpstr>
      <vt:lpstr>2-2. 사찰계좌관리</vt:lpstr>
      <vt:lpstr>2-3. 소임공제 신청</vt:lpstr>
      <vt:lpstr>2-4. 소임공제 정기신청 (1/2)</vt:lpstr>
      <vt:lpstr>2-4. 소임공제 정기신청 (2/2)</vt:lpstr>
      <vt:lpstr>2-5. 소임공제 신청확정 (1/2)</vt:lpstr>
      <vt:lpstr>2-5. 소임공제 신청확정 (2/2)</vt:lpstr>
      <vt:lpstr>2-6. 소임공제 지급현황조회</vt:lpstr>
      <vt:lpstr>2-7. 사찰거래내역조회</vt:lpstr>
      <vt:lpstr>3-1. 사찰정보 변경신고</vt:lpstr>
      <vt:lpstr>3-2. 스님정보 변경신고</vt:lpstr>
      <vt:lpstr>3-3. 사찰변경신고현황</vt:lpstr>
      <vt:lpstr>3-4. 스님변경신고현황</vt:lpstr>
      <vt:lpstr>4-1. 사찰반환금 신청 (1/2)</vt:lpstr>
      <vt:lpstr>4-1. 사찰반환금 신청 (2/2)</vt:lpstr>
      <vt:lpstr>4-2. 사찰반환금 처리결과 확인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대한불교조계종 소임공제 시스템 for 사찰</dc:title>
  <dc:creator>유삼</dc:creator>
  <cp:lastModifiedBy>김한일</cp:lastModifiedBy>
  <cp:revision>178</cp:revision>
  <cp:lastPrinted>2018-05-23T01:31:17Z</cp:lastPrinted>
  <dcterms:created xsi:type="dcterms:W3CDTF">2018-03-05T04:15:06Z</dcterms:created>
  <dcterms:modified xsi:type="dcterms:W3CDTF">2018-06-20T08:38:30Z</dcterms:modified>
</cp:coreProperties>
</file>